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1"/>
  </p:sldMasterIdLst>
  <p:notesMasterIdLst>
    <p:notesMasterId r:id="rId49"/>
  </p:notesMasterIdLst>
  <p:handoutMasterIdLst>
    <p:handoutMasterId r:id="rId50"/>
  </p:handoutMasterIdLst>
  <p:sldIdLst>
    <p:sldId id="329" r:id="rId2"/>
    <p:sldId id="259" r:id="rId3"/>
    <p:sldId id="332" r:id="rId4"/>
    <p:sldId id="333" r:id="rId5"/>
    <p:sldId id="335" r:id="rId6"/>
    <p:sldId id="336" r:id="rId7"/>
    <p:sldId id="337" r:id="rId8"/>
    <p:sldId id="338" r:id="rId9"/>
    <p:sldId id="340" r:id="rId10"/>
    <p:sldId id="341" r:id="rId11"/>
    <p:sldId id="342" r:id="rId12"/>
    <p:sldId id="343" r:id="rId13"/>
    <p:sldId id="344" r:id="rId14"/>
    <p:sldId id="345" r:id="rId15"/>
    <p:sldId id="346" r:id="rId16"/>
    <p:sldId id="347" r:id="rId17"/>
    <p:sldId id="348" r:id="rId18"/>
    <p:sldId id="349" r:id="rId19"/>
    <p:sldId id="350" r:id="rId20"/>
    <p:sldId id="351" r:id="rId21"/>
    <p:sldId id="352" r:id="rId22"/>
    <p:sldId id="354" r:id="rId23"/>
    <p:sldId id="356" r:id="rId24"/>
    <p:sldId id="357" r:id="rId25"/>
    <p:sldId id="358" r:id="rId26"/>
    <p:sldId id="359" r:id="rId27"/>
    <p:sldId id="360" r:id="rId28"/>
    <p:sldId id="361" r:id="rId29"/>
    <p:sldId id="362" r:id="rId30"/>
    <p:sldId id="363" r:id="rId31"/>
    <p:sldId id="364" r:id="rId32"/>
    <p:sldId id="365" r:id="rId33"/>
    <p:sldId id="366" r:id="rId34"/>
    <p:sldId id="367" r:id="rId35"/>
    <p:sldId id="369" r:id="rId36"/>
    <p:sldId id="370" r:id="rId37"/>
    <p:sldId id="371" r:id="rId38"/>
    <p:sldId id="372" r:id="rId39"/>
    <p:sldId id="373" r:id="rId40"/>
    <p:sldId id="374" r:id="rId41"/>
    <p:sldId id="382" r:id="rId42"/>
    <p:sldId id="376" r:id="rId43"/>
    <p:sldId id="377" r:id="rId44"/>
    <p:sldId id="378" r:id="rId45"/>
    <p:sldId id="379" r:id="rId46"/>
    <p:sldId id="380" r:id="rId47"/>
    <p:sldId id="381" r:id="rId48"/>
  </p:sldIdLst>
  <p:sldSz cx="9144000" cy="6858000" type="screen4x3"/>
  <p:notesSz cx="6858000" cy="9144000"/>
  <p:custDataLst>
    <p:tags r:id="rId51"/>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816">
          <p15:clr>
            <a:srgbClr val="A4A3A4"/>
          </p15:clr>
        </p15:guide>
        <p15:guide id="2" pos="67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anne Dauksewicz" initials="" lastIdx="1" clrIdx="0"/>
  <p:cmAuthor id="1" name="Windows User" initials="JD" lastIdx="28" clrIdx="1"/>
  <p:cmAuthor id="2" name="Tianna" initials="T" lastIdx="59"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006600"/>
    <a:srgbClr val="8AC1D4"/>
    <a:srgbClr val="339966"/>
    <a:srgbClr val="339933"/>
    <a:srgbClr val="008000"/>
    <a:srgbClr val="D2E3EA"/>
    <a:srgbClr val="438609"/>
    <a:srgbClr val="00709A"/>
    <a:srgbClr val="D802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7170" autoAdjust="0"/>
    <p:restoredTop sz="87602" autoAdjust="0"/>
  </p:normalViewPr>
  <p:slideViewPr>
    <p:cSldViewPr>
      <p:cViewPr varScale="1">
        <p:scale>
          <a:sx n="69" d="100"/>
          <a:sy n="69" d="100"/>
        </p:scale>
        <p:origin x="501" y="36"/>
      </p:cViewPr>
      <p:guideLst>
        <p:guide orient="horz" pos="816"/>
        <p:guide pos="672"/>
      </p:guideLst>
    </p:cSldViewPr>
  </p:slideViewPr>
  <p:outlineViewPr>
    <p:cViewPr>
      <p:scale>
        <a:sx n="33" d="100"/>
        <a:sy n="33" d="100"/>
      </p:scale>
      <p:origin x="0" y="20952"/>
    </p:cViewPr>
  </p:outlineViewPr>
  <p:notesTextViewPr>
    <p:cViewPr>
      <p:scale>
        <a:sx n="100" d="100"/>
        <a:sy n="100" d="100"/>
      </p:scale>
      <p:origin x="0" y="0"/>
    </p:cViewPr>
  </p:notesTextViewPr>
  <p:sorterViewPr>
    <p:cViewPr>
      <p:scale>
        <a:sx n="110" d="100"/>
        <a:sy n="110" d="100"/>
      </p:scale>
      <p:origin x="0" y="5850"/>
    </p:cViewPr>
  </p:sorterViewPr>
  <p:notesViewPr>
    <p:cSldViewPr>
      <p:cViewPr varScale="1">
        <p:scale>
          <a:sx n="85" d="100"/>
          <a:sy n="85" d="100"/>
        </p:scale>
        <p:origin x="-3150"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8E1CBF-7FA1-4876-BE40-AF563F2BC38A}"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461C7803-29CE-44B5-8269-C0D52DE2C3D5}">
      <dgm:prSet phldrT="[Text]" custT="1"/>
      <dgm:spPr>
        <a:solidFill>
          <a:srgbClr val="00709A"/>
        </a:solidFill>
        <a:ln>
          <a:solidFill>
            <a:schemeClr val="accent2">
              <a:lumMod val="50000"/>
            </a:schemeClr>
          </a:solidFill>
        </a:ln>
      </dgm:spPr>
      <dgm:t>
        <a:bodyPr/>
        <a:lstStyle/>
        <a:p>
          <a:r>
            <a:rPr lang="en-US" sz="1800" b="1" dirty="0">
              <a:solidFill>
                <a:schemeClr val="tx1"/>
              </a:solidFill>
            </a:rPr>
            <a:t>Job</a:t>
          </a:r>
        </a:p>
      </dgm:t>
    </dgm:pt>
    <dgm:pt modelId="{A9930E32-E3C8-41BD-A76E-08474210641D}" type="parTrans" cxnId="{B243D250-4799-4F30-9F50-9E69560AFDF5}">
      <dgm:prSet/>
      <dgm:spPr/>
      <dgm:t>
        <a:bodyPr/>
        <a:lstStyle/>
        <a:p>
          <a:endParaRPr lang="en-US"/>
        </a:p>
      </dgm:t>
    </dgm:pt>
    <dgm:pt modelId="{6125B159-C9DC-403E-9F92-333168558638}" type="sibTrans" cxnId="{B243D250-4799-4F30-9F50-9E69560AFDF5}">
      <dgm:prSet/>
      <dgm:spPr>
        <a:solidFill>
          <a:schemeClr val="tx1"/>
        </a:solidFill>
      </dgm:spPr>
      <dgm:t>
        <a:bodyPr/>
        <a:lstStyle/>
        <a:p>
          <a:endParaRPr lang="en-US"/>
        </a:p>
      </dgm:t>
    </dgm:pt>
    <dgm:pt modelId="{5D0AA3EF-EA1E-40A1-8965-5604569B3479}">
      <dgm:prSet phldrT="[Text]" custT="1"/>
      <dgm:spPr>
        <a:solidFill>
          <a:srgbClr val="FFC000"/>
        </a:solidFill>
        <a:ln>
          <a:solidFill>
            <a:srgbClr val="CC9900"/>
          </a:solidFill>
        </a:ln>
      </dgm:spPr>
      <dgm:t>
        <a:bodyPr/>
        <a:lstStyle/>
        <a:p>
          <a:r>
            <a:rPr lang="en-US" sz="1800" b="1" dirty="0">
              <a:solidFill>
                <a:schemeClr val="tx1"/>
              </a:solidFill>
            </a:rPr>
            <a:t>Satisfaction of needs</a:t>
          </a:r>
        </a:p>
      </dgm:t>
    </dgm:pt>
    <dgm:pt modelId="{426A091E-E079-46E3-9254-83FFBF6C6743}" type="sibTrans" cxnId="{75FB3C0D-ACAA-4A69-B4CA-B042D9DF6986}">
      <dgm:prSet/>
      <dgm:spPr>
        <a:solidFill>
          <a:schemeClr val="tx1"/>
        </a:solidFill>
      </dgm:spPr>
      <dgm:t>
        <a:bodyPr/>
        <a:lstStyle/>
        <a:p>
          <a:endParaRPr lang="en-US"/>
        </a:p>
      </dgm:t>
    </dgm:pt>
    <dgm:pt modelId="{C54B88F5-21EF-4F9A-A2D9-8B0EDE6C2900}" type="parTrans" cxnId="{75FB3C0D-ACAA-4A69-B4CA-B042D9DF6986}">
      <dgm:prSet/>
      <dgm:spPr/>
      <dgm:t>
        <a:bodyPr/>
        <a:lstStyle/>
        <a:p>
          <a:endParaRPr lang="en-US"/>
        </a:p>
      </dgm:t>
    </dgm:pt>
    <dgm:pt modelId="{0BA99225-661D-4060-BDD8-D52616DA43C2}">
      <dgm:prSet phldrT="[Text]" custT="1"/>
      <dgm:spPr>
        <a:solidFill>
          <a:srgbClr val="669900"/>
        </a:solidFill>
        <a:ln>
          <a:solidFill>
            <a:srgbClr val="006600"/>
          </a:solidFill>
        </a:ln>
      </dgm:spPr>
      <dgm:t>
        <a:bodyPr/>
        <a:lstStyle/>
        <a:p>
          <a:r>
            <a:rPr lang="en-US" sz="1800" b="1" dirty="0">
              <a:solidFill>
                <a:schemeClr val="tx1"/>
              </a:solidFill>
            </a:rPr>
            <a:t>High Morale</a:t>
          </a:r>
        </a:p>
      </dgm:t>
    </dgm:pt>
    <dgm:pt modelId="{B7CC8635-8404-45EC-861B-6775D0495DC2}" type="sibTrans" cxnId="{BC977F88-DA3E-4E3B-9E4E-EDD4416D8755}">
      <dgm:prSet/>
      <dgm:spPr/>
      <dgm:t>
        <a:bodyPr/>
        <a:lstStyle/>
        <a:p>
          <a:endParaRPr lang="en-US"/>
        </a:p>
      </dgm:t>
    </dgm:pt>
    <dgm:pt modelId="{583BF38A-F304-401C-938A-CEC5FA855980}" type="parTrans" cxnId="{BC977F88-DA3E-4E3B-9E4E-EDD4416D8755}">
      <dgm:prSet/>
      <dgm:spPr/>
      <dgm:t>
        <a:bodyPr/>
        <a:lstStyle/>
        <a:p>
          <a:endParaRPr lang="en-US"/>
        </a:p>
      </dgm:t>
    </dgm:pt>
    <dgm:pt modelId="{696935E9-2437-4D1B-8586-2050C33BFEF9}" type="pres">
      <dgm:prSet presAssocID="{228E1CBF-7FA1-4876-BE40-AF563F2BC38A}" presName="linearFlow" presStyleCnt="0">
        <dgm:presLayoutVars>
          <dgm:dir/>
          <dgm:resizeHandles val="exact"/>
        </dgm:presLayoutVars>
      </dgm:prSet>
      <dgm:spPr/>
    </dgm:pt>
    <dgm:pt modelId="{60B970D4-C437-4F3C-B188-A71704C472BA}" type="pres">
      <dgm:prSet presAssocID="{461C7803-29CE-44B5-8269-C0D52DE2C3D5}" presName="node" presStyleLbl="node1" presStyleIdx="0" presStyleCnt="3" custScaleX="200676" custScaleY="179871" custLinFactY="5620" custLinFactNeighborX="89253" custLinFactNeighborY="100000">
        <dgm:presLayoutVars>
          <dgm:bulletEnabled val="1"/>
        </dgm:presLayoutVars>
      </dgm:prSet>
      <dgm:spPr/>
    </dgm:pt>
    <dgm:pt modelId="{F2270723-6549-436B-9AF3-3B9589A52C9D}" type="pres">
      <dgm:prSet presAssocID="{6125B159-C9DC-403E-9F92-333168558638}" presName="spacerL" presStyleCnt="0"/>
      <dgm:spPr/>
    </dgm:pt>
    <dgm:pt modelId="{63DE2698-EC6B-458B-BF0B-65ED8D62D551}" type="pres">
      <dgm:prSet presAssocID="{6125B159-C9DC-403E-9F92-333168558638}" presName="sibTrans" presStyleLbl="sibTrans2D1" presStyleIdx="0" presStyleCnt="2" custLinFactNeighborX="38934" custLinFactNeighborY="68097"/>
      <dgm:spPr/>
    </dgm:pt>
    <dgm:pt modelId="{04162AAA-2F35-4B59-A0E2-001CA7E6B600}" type="pres">
      <dgm:prSet presAssocID="{6125B159-C9DC-403E-9F92-333168558638}" presName="spacerR" presStyleCnt="0"/>
      <dgm:spPr/>
    </dgm:pt>
    <dgm:pt modelId="{A45D3AD1-FA79-4CBC-B311-F1E854208010}" type="pres">
      <dgm:prSet presAssocID="{5D0AA3EF-EA1E-40A1-8965-5604569B3479}" presName="node" presStyleLbl="node1" presStyleIdx="1" presStyleCnt="3" custScaleX="200676" custScaleY="179871" custLinFactY="5620" custLinFactNeighborX="-30553" custLinFactNeighborY="100000">
        <dgm:presLayoutVars>
          <dgm:bulletEnabled val="1"/>
        </dgm:presLayoutVars>
      </dgm:prSet>
      <dgm:spPr/>
    </dgm:pt>
    <dgm:pt modelId="{48EA6201-DFFE-49D2-90C1-DC3C2F4F5F73}" type="pres">
      <dgm:prSet presAssocID="{426A091E-E079-46E3-9254-83FFBF6C6743}" presName="spacerL" presStyleCnt="0"/>
      <dgm:spPr/>
    </dgm:pt>
    <dgm:pt modelId="{33F76E6D-A8EE-4BDE-B403-A9C1817650B4}" type="pres">
      <dgm:prSet presAssocID="{426A091E-E079-46E3-9254-83FFBF6C6743}" presName="sibTrans" presStyleLbl="sibTrans2D1" presStyleIdx="1" presStyleCnt="2" custLinFactNeighborX="-50541" custLinFactNeighborY="68097"/>
      <dgm:spPr/>
    </dgm:pt>
    <dgm:pt modelId="{6D6D3458-91E6-425D-BD27-317A49177330}" type="pres">
      <dgm:prSet presAssocID="{426A091E-E079-46E3-9254-83FFBF6C6743}" presName="spacerR" presStyleCnt="0"/>
      <dgm:spPr/>
    </dgm:pt>
    <dgm:pt modelId="{069430E7-7772-41C9-B8D4-3A7C2F6EC147}" type="pres">
      <dgm:prSet presAssocID="{0BA99225-661D-4060-BDD8-D52616DA43C2}" presName="node" presStyleLbl="node1" presStyleIdx="2" presStyleCnt="3" custScaleX="204710" custScaleY="189047" custLinFactY="3675" custLinFactNeighborX="7252" custLinFactNeighborY="100000">
        <dgm:presLayoutVars>
          <dgm:bulletEnabled val="1"/>
        </dgm:presLayoutVars>
      </dgm:prSet>
      <dgm:spPr/>
    </dgm:pt>
  </dgm:ptLst>
  <dgm:cxnLst>
    <dgm:cxn modelId="{75FB3C0D-ACAA-4A69-B4CA-B042D9DF6986}" srcId="{228E1CBF-7FA1-4876-BE40-AF563F2BC38A}" destId="{5D0AA3EF-EA1E-40A1-8965-5604569B3479}" srcOrd="1" destOrd="0" parTransId="{C54B88F5-21EF-4F9A-A2D9-8B0EDE6C2900}" sibTransId="{426A091E-E079-46E3-9254-83FFBF6C6743}"/>
    <dgm:cxn modelId="{A226882F-CB19-4E1E-9791-F792512BF571}" type="presOf" srcId="{228E1CBF-7FA1-4876-BE40-AF563F2BC38A}" destId="{696935E9-2437-4D1B-8586-2050C33BFEF9}" srcOrd="0" destOrd="0" presId="urn:microsoft.com/office/officeart/2005/8/layout/equation1"/>
    <dgm:cxn modelId="{B243D250-4799-4F30-9F50-9E69560AFDF5}" srcId="{228E1CBF-7FA1-4876-BE40-AF563F2BC38A}" destId="{461C7803-29CE-44B5-8269-C0D52DE2C3D5}" srcOrd="0" destOrd="0" parTransId="{A9930E32-E3C8-41BD-A76E-08474210641D}" sibTransId="{6125B159-C9DC-403E-9F92-333168558638}"/>
    <dgm:cxn modelId="{9C43107E-B7DD-484C-9F9D-952DCE313985}" type="presOf" srcId="{0BA99225-661D-4060-BDD8-D52616DA43C2}" destId="{069430E7-7772-41C9-B8D4-3A7C2F6EC147}" srcOrd="0" destOrd="0" presId="urn:microsoft.com/office/officeart/2005/8/layout/equation1"/>
    <dgm:cxn modelId="{BC977F88-DA3E-4E3B-9E4E-EDD4416D8755}" srcId="{228E1CBF-7FA1-4876-BE40-AF563F2BC38A}" destId="{0BA99225-661D-4060-BDD8-D52616DA43C2}" srcOrd="2" destOrd="0" parTransId="{583BF38A-F304-401C-938A-CEC5FA855980}" sibTransId="{B7CC8635-8404-45EC-861B-6775D0495DC2}"/>
    <dgm:cxn modelId="{E1AE3992-88CF-4AA3-93D7-5C6C60866CE8}" type="presOf" srcId="{6125B159-C9DC-403E-9F92-333168558638}" destId="{63DE2698-EC6B-458B-BF0B-65ED8D62D551}" srcOrd="0" destOrd="0" presId="urn:microsoft.com/office/officeart/2005/8/layout/equation1"/>
    <dgm:cxn modelId="{CFBD5C97-246E-4BEC-9733-28DCE33FF824}" type="presOf" srcId="{5D0AA3EF-EA1E-40A1-8965-5604569B3479}" destId="{A45D3AD1-FA79-4CBC-B311-F1E854208010}" srcOrd="0" destOrd="0" presId="urn:microsoft.com/office/officeart/2005/8/layout/equation1"/>
    <dgm:cxn modelId="{FC6F1AB8-E613-4588-95B8-187B7AD6092B}" type="presOf" srcId="{461C7803-29CE-44B5-8269-C0D52DE2C3D5}" destId="{60B970D4-C437-4F3C-B188-A71704C472BA}" srcOrd="0" destOrd="0" presId="urn:microsoft.com/office/officeart/2005/8/layout/equation1"/>
    <dgm:cxn modelId="{AE1EAFF8-59EB-42C6-B9BC-3CF7424666BE}" type="presOf" srcId="{426A091E-E079-46E3-9254-83FFBF6C6743}" destId="{33F76E6D-A8EE-4BDE-B403-A9C1817650B4}" srcOrd="0" destOrd="0" presId="urn:microsoft.com/office/officeart/2005/8/layout/equation1"/>
    <dgm:cxn modelId="{0EE2737B-0C2A-4E62-84AD-8E26D0DD7F90}" type="presParOf" srcId="{696935E9-2437-4D1B-8586-2050C33BFEF9}" destId="{60B970D4-C437-4F3C-B188-A71704C472BA}" srcOrd="0" destOrd="0" presId="urn:microsoft.com/office/officeart/2005/8/layout/equation1"/>
    <dgm:cxn modelId="{627E331B-3C34-4B38-B013-C78AA6112DA7}" type="presParOf" srcId="{696935E9-2437-4D1B-8586-2050C33BFEF9}" destId="{F2270723-6549-436B-9AF3-3B9589A52C9D}" srcOrd="1" destOrd="0" presId="urn:microsoft.com/office/officeart/2005/8/layout/equation1"/>
    <dgm:cxn modelId="{6F3291E0-2417-48D3-BAC4-73C66B834511}" type="presParOf" srcId="{696935E9-2437-4D1B-8586-2050C33BFEF9}" destId="{63DE2698-EC6B-458B-BF0B-65ED8D62D551}" srcOrd="2" destOrd="0" presId="urn:microsoft.com/office/officeart/2005/8/layout/equation1"/>
    <dgm:cxn modelId="{4A3E726D-5247-4E7D-9844-9716404E0184}" type="presParOf" srcId="{696935E9-2437-4D1B-8586-2050C33BFEF9}" destId="{04162AAA-2F35-4B59-A0E2-001CA7E6B600}" srcOrd="3" destOrd="0" presId="urn:microsoft.com/office/officeart/2005/8/layout/equation1"/>
    <dgm:cxn modelId="{E5AE488F-8535-45AE-A241-AC012EAF640F}" type="presParOf" srcId="{696935E9-2437-4D1B-8586-2050C33BFEF9}" destId="{A45D3AD1-FA79-4CBC-B311-F1E854208010}" srcOrd="4" destOrd="0" presId="urn:microsoft.com/office/officeart/2005/8/layout/equation1"/>
    <dgm:cxn modelId="{AA520B45-B6E3-48A4-A1CB-9C4ACC89ADA5}" type="presParOf" srcId="{696935E9-2437-4D1B-8586-2050C33BFEF9}" destId="{48EA6201-DFFE-49D2-90C1-DC3C2F4F5F73}" srcOrd="5" destOrd="0" presId="urn:microsoft.com/office/officeart/2005/8/layout/equation1"/>
    <dgm:cxn modelId="{21D6D88D-F476-4927-AD7A-4A22FB9C9CFC}" type="presParOf" srcId="{696935E9-2437-4D1B-8586-2050C33BFEF9}" destId="{33F76E6D-A8EE-4BDE-B403-A9C1817650B4}" srcOrd="6" destOrd="0" presId="urn:microsoft.com/office/officeart/2005/8/layout/equation1"/>
    <dgm:cxn modelId="{203B3BF3-D442-456C-BFBE-15C8E8395B69}" type="presParOf" srcId="{696935E9-2437-4D1B-8586-2050C33BFEF9}" destId="{6D6D3458-91E6-425D-BD27-317A49177330}" srcOrd="7" destOrd="0" presId="urn:microsoft.com/office/officeart/2005/8/layout/equation1"/>
    <dgm:cxn modelId="{5F08E135-10F8-49BA-89D0-5744228DCC9C}" type="presParOf" srcId="{696935E9-2437-4D1B-8586-2050C33BFEF9}" destId="{069430E7-7772-41C9-B8D4-3A7C2F6EC147}"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93D321-F034-4FCC-9480-A3FBDC71C511}" type="doc">
      <dgm:prSet loTypeId="urn:microsoft.com/office/officeart/2005/8/layout/chevron1" loCatId="process" qsTypeId="urn:microsoft.com/office/officeart/2005/8/quickstyle/simple1" qsCatId="simple" csTypeId="urn:microsoft.com/office/officeart/2005/8/colors/accent1_2" csCatId="accent1" phldr="1"/>
      <dgm:spPr/>
    </dgm:pt>
    <dgm:pt modelId="{8B449744-879D-48E2-BE8B-8B701E242353}">
      <dgm:prSet phldrT="[Text]" custT="1"/>
      <dgm:spPr>
        <a:solidFill>
          <a:srgbClr val="002060"/>
        </a:solidFill>
      </dgm:spPr>
      <dgm:t>
        <a:bodyPr/>
        <a:lstStyle/>
        <a:p>
          <a:r>
            <a:rPr lang="en-IN" sz="2000" b="1" dirty="0"/>
            <a:t>The more a person produces</a:t>
          </a:r>
          <a:endParaRPr lang="en-US" sz="2000" b="1" dirty="0"/>
        </a:p>
      </dgm:t>
    </dgm:pt>
    <dgm:pt modelId="{56543115-B9B4-4D0A-8198-6C0D35529D10}" type="parTrans" cxnId="{DE77ED96-F079-4EE0-B132-2BF64237EC14}">
      <dgm:prSet/>
      <dgm:spPr/>
      <dgm:t>
        <a:bodyPr/>
        <a:lstStyle/>
        <a:p>
          <a:endParaRPr lang="en-US"/>
        </a:p>
      </dgm:t>
    </dgm:pt>
    <dgm:pt modelId="{AD4217FA-0EC4-4134-93EF-57A7A2FFD474}" type="sibTrans" cxnId="{DE77ED96-F079-4EE0-B132-2BF64237EC14}">
      <dgm:prSet/>
      <dgm:spPr/>
      <dgm:t>
        <a:bodyPr/>
        <a:lstStyle/>
        <a:p>
          <a:endParaRPr lang="en-US"/>
        </a:p>
      </dgm:t>
    </dgm:pt>
    <dgm:pt modelId="{5B740397-0FB4-4B96-9B9A-FA2966A3D0F1}">
      <dgm:prSet phldrT="[Text]" custT="1"/>
      <dgm:spPr>
        <a:solidFill>
          <a:srgbClr val="002060"/>
        </a:solidFill>
      </dgm:spPr>
      <dgm:t>
        <a:bodyPr/>
        <a:lstStyle/>
        <a:p>
          <a:r>
            <a:rPr lang="en-IN" sz="2000" b="1" dirty="0"/>
            <a:t>The more he or she should be paid</a:t>
          </a:r>
          <a:endParaRPr lang="en-US" sz="2000" b="1" dirty="0"/>
        </a:p>
      </dgm:t>
    </dgm:pt>
    <dgm:pt modelId="{1CAA9A6A-2DE3-42B1-9416-C50C9C67B7CD}" type="parTrans" cxnId="{1964DCCF-3100-4978-BBB0-74310A5D9F45}">
      <dgm:prSet/>
      <dgm:spPr/>
      <dgm:t>
        <a:bodyPr/>
        <a:lstStyle/>
        <a:p>
          <a:endParaRPr lang="en-US"/>
        </a:p>
      </dgm:t>
    </dgm:pt>
    <dgm:pt modelId="{94F15329-45B3-4696-8FD2-C1B127F31C93}" type="sibTrans" cxnId="{1964DCCF-3100-4978-BBB0-74310A5D9F45}">
      <dgm:prSet/>
      <dgm:spPr/>
      <dgm:t>
        <a:bodyPr/>
        <a:lstStyle/>
        <a:p>
          <a:endParaRPr lang="en-US"/>
        </a:p>
      </dgm:t>
    </dgm:pt>
    <dgm:pt modelId="{A2519977-867E-414D-9991-D73A7B770FDA}" type="pres">
      <dgm:prSet presAssocID="{6B93D321-F034-4FCC-9480-A3FBDC71C511}" presName="Name0" presStyleCnt="0">
        <dgm:presLayoutVars>
          <dgm:dir/>
          <dgm:animLvl val="lvl"/>
          <dgm:resizeHandles val="exact"/>
        </dgm:presLayoutVars>
      </dgm:prSet>
      <dgm:spPr/>
    </dgm:pt>
    <dgm:pt modelId="{5D6B3F74-79D1-4ADB-8055-5B8D3378BA47}" type="pres">
      <dgm:prSet presAssocID="{8B449744-879D-48E2-BE8B-8B701E242353}" presName="parTxOnly" presStyleLbl="node1" presStyleIdx="0" presStyleCnt="2" custScaleY="163853" custLinFactNeighborY="81015">
        <dgm:presLayoutVars>
          <dgm:chMax val="0"/>
          <dgm:chPref val="0"/>
          <dgm:bulletEnabled val="1"/>
        </dgm:presLayoutVars>
      </dgm:prSet>
      <dgm:spPr/>
    </dgm:pt>
    <dgm:pt modelId="{9FD5315F-000A-459F-9DDD-8129FB07822B}" type="pres">
      <dgm:prSet presAssocID="{AD4217FA-0EC4-4134-93EF-57A7A2FFD474}" presName="parTxOnlySpace" presStyleCnt="0"/>
      <dgm:spPr/>
    </dgm:pt>
    <dgm:pt modelId="{70025762-B881-4F21-A93A-012617EADEFF}" type="pres">
      <dgm:prSet presAssocID="{5B740397-0FB4-4B96-9B9A-FA2966A3D0F1}" presName="parTxOnly" presStyleLbl="node1" presStyleIdx="1" presStyleCnt="2" custScaleY="157415" custLinFactNeighborX="-60392" custLinFactNeighborY="21287">
        <dgm:presLayoutVars>
          <dgm:chMax val="0"/>
          <dgm:chPref val="0"/>
          <dgm:bulletEnabled val="1"/>
        </dgm:presLayoutVars>
      </dgm:prSet>
      <dgm:spPr/>
    </dgm:pt>
  </dgm:ptLst>
  <dgm:cxnLst>
    <dgm:cxn modelId="{5D268422-78B5-40CB-96CA-7F60BC26CF67}" type="presOf" srcId="{6B93D321-F034-4FCC-9480-A3FBDC71C511}" destId="{A2519977-867E-414D-9991-D73A7B770FDA}" srcOrd="0" destOrd="0" presId="urn:microsoft.com/office/officeart/2005/8/layout/chevron1"/>
    <dgm:cxn modelId="{479E4B8A-0A81-4AD5-ABEE-F7F4AE25FC2F}" type="presOf" srcId="{8B449744-879D-48E2-BE8B-8B701E242353}" destId="{5D6B3F74-79D1-4ADB-8055-5B8D3378BA47}" srcOrd="0" destOrd="0" presId="urn:microsoft.com/office/officeart/2005/8/layout/chevron1"/>
    <dgm:cxn modelId="{DA2D0492-126F-48F5-9D61-442DA4FE1765}" type="presOf" srcId="{5B740397-0FB4-4B96-9B9A-FA2966A3D0F1}" destId="{70025762-B881-4F21-A93A-012617EADEFF}" srcOrd="0" destOrd="0" presId="urn:microsoft.com/office/officeart/2005/8/layout/chevron1"/>
    <dgm:cxn modelId="{DE77ED96-F079-4EE0-B132-2BF64237EC14}" srcId="{6B93D321-F034-4FCC-9480-A3FBDC71C511}" destId="{8B449744-879D-48E2-BE8B-8B701E242353}" srcOrd="0" destOrd="0" parTransId="{56543115-B9B4-4D0A-8198-6C0D35529D10}" sibTransId="{AD4217FA-0EC4-4134-93EF-57A7A2FFD474}"/>
    <dgm:cxn modelId="{1964DCCF-3100-4978-BBB0-74310A5D9F45}" srcId="{6B93D321-F034-4FCC-9480-A3FBDC71C511}" destId="{5B740397-0FB4-4B96-9B9A-FA2966A3D0F1}" srcOrd="1" destOrd="0" parTransId="{1CAA9A6A-2DE3-42B1-9416-C50C9C67B7CD}" sibTransId="{94F15329-45B3-4696-8FD2-C1B127F31C93}"/>
    <dgm:cxn modelId="{E3E971F6-B0EA-4B64-BD20-7283E44D0960}" type="presParOf" srcId="{A2519977-867E-414D-9991-D73A7B770FDA}" destId="{5D6B3F74-79D1-4ADB-8055-5B8D3378BA47}" srcOrd="0" destOrd="0" presId="urn:microsoft.com/office/officeart/2005/8/layout/chevron1"/>
    <dgm:cxn modelId="{F6564613-53DA-48B9-B79A-A98DDFDC731D}" type="presParOf" srcId="{A2519977-867E-414D-9991-D73A7B770FDA}" destId="{9FD5315F-000A-459F-9DDD-8129FB07822B}" srcOrd="1" destOrd="0" presId="urn:microsoft.com/office/officeart/2005/8/layout/chevron1"/>
    <dgm:cxn modelId="{48662709-6033-4124-A08D-1885C1B4F7AC}" type="presParOf" srcId="{A2519977-867E-414D-9991-D73A7B770FDA}" destId="{70025762-B881-4F21-A93A-012617EADEFF}" srcOrd="2"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C3095B-32F6-4A6F-88AE-2968EDE21E1C}"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US"/>
        </a:p>
      </dgm:t>
    </dgm:pt>
    <dgm:pt modelId="{53DD70E4-613E-481E-ABD8-04DE9975FF9A}">
      <dgm:prSet phldrT="[Text]"/>
      <dgm:spPr>
        <a:solidFill>
          <a:schemeClr val="accent1">
            <a:lumMod val="50000"/>
          </a:schemeClr>
        </a:solidFill>
      </dgm:spPr>
      <dgm:t>
        <a:bodyPr/>
        <a:lstStyle/>
        <a:p>
          <a:r>
            <a:rPr lang="en-IN" b="1" dirty="0"/>
            <a:t>Effort</a:t>
          </a:r>
          <a:endParaRPr lang="en-US" b="1" dirty="0"/>
        </a:p>
      </dgm:t>
    </dgm:pt>
    <dgm:pt modelId="{DEF6CF61-7A84-4DF4-AC84-FEAB2EA41D2B}" type="parTrans" cxnId="{E06F1B34-5876-4DB1-9853-A2727A228BC0}">
      <dgm:prSet/>
      <dgm:spPr/>
      <dgm:t>
        <a:bodyPr/>
        <a:lstStyle/>
        <a:p>
          <a:endParaRPr lang="en-US"/>
        </a:p>
      </dgm:t>
    </dgm:pt>
    <dgm:pt modelId="{840F1461-B52C-49A4-AE8A-78EB4BB89398}" type="sibTrans" cxnId="{E06F1B34-5876-4DB1-9853-A2727A228BC0}">
      <dgm:prSet/>
      <dgm:spPr/>
      <dgm:t>
        <a:bodyPr/>
        <a:lstStyle/>
        <a:p>
          <a:endParaRPr lang="en-US"/>
        </a:p>
      </dgm:t>
    </dgm:pt>
    <dgm:pt modelId="{5BFEFC10-00EE-480C-AE97-38BE6FBF6D26}">
      <dgm:prSet phldrT="[Text]"/>
      <dgm:spPr>
        <a:solidFill>
          <a:srgbClr val="006600">
            <a:alpha val="90000"/>
          </a:srgbClr>
        </a:solidFill>
      </dgm:spPr>
      <dgm:t>
        <a:bodyPr/>
        <a:lstStyle/>
        <a:p>
          <a:pPr algn="l"/>
          <a:r>
            <a:rPr lang="en-IN" sz="1800" b="1" dirty="0">
              <a:solidFill>
                <a:schemeClr val="bg1"/>
              </a:solidFill>
            </a:rPr>
            <a:t>Outcomes</a:t>
          </a:r>
          <a:endParaRPr lang="en-US" sz="1800" b="1" dirty="0">
            <a:solidFill>
              <a:schemeClr val="bg1"/>
            </a:solidFill>
          </a:endParaRPr>
        </a:p>
      </dgm:t>
    </dgm:pt>
    <dgm:pt modelId="{9A19CA12-4B9E-4393-A571-80F1589DCDE8}" type="parTrans" cxnId="{C02DA6D0-7D10-48EA-A7EB-0902613AB860}">
      <dgm:prSet/>
      <dgm:spPr/>
      <dgm:t>
        <a:bodyPr/>
        <a:lstStyle/>
        <a:p>
          <a:endParaRPr lang="en-US"/>
        </a:p>
      </dgm:t>
    </dgm:pt>
    <dgm:pt modelId="{806358C1-D79A-4F17-9CBA-255B9D49F09F}" type="sibTrans" cxnId="{C02DA6D0-7D10-48EA-A7EB-0902613AB860}">
      <dgm:prSet/>
      <dgm:spPr/>
      <dgm:t>
        <a:bodyPr/>
        <a:lstStyle/>
        <a:p>
          <a:endParaRPr lang="en-US"/>
        </a:p>
      </dgm:t>
    </dgm:pt>
    <dgm:pt modelId="{C5A70E10-E7C9-4F4C-A874-3E5C7778BCA2}">
      <dgm:prSet phldrT="[Text]" custT="1"/>
      <dgm:spPr>
        <a:solidFill>
          <a:srgbClr val="92D050"/>
        </a:solidFill>
      </dgm:spPr>
      <dgm:t>
        <a:bodyPr/>
        <a:lstStyle/>
        <a:p>
          <a:pPr algn="just"/>
          <a:r>
            <a:rPr lang="en-IN" sz="2000" b="1" dirty="0">
              <a:solidFill>
                <a:schemeClr val="bg1"/>
              </a:solidFill>
            </a:rPr>
            <a:t>Benefits</a:t>
          </a:r>
          <a:endParaRPr lang="en-US" sz="2000" b="1" dirty="0">
            <a:solidFill>
              <a:schemeClr val="bg1"/>
            </a:solidFill>
          </a:endParaRPr>
        </a:p>
      </dgm:t>
    </dgm:pt>
    <dgm:pt modelId="{AB3EFD1E-D260-48D0-9003-B1A86E9925F2}" type="parTrans" cxnId="{B96503F4-5F83-4693-AC63-748CACD8CF50}">
      <dgm:prSet/>
      <dgm:spPr/>
      <dgm:t>
        <a:bodyPr/>
        <a:lstStyle/>
        <a:p>
          <a:endParaRPr lang="en-US"/>
        </a:p>
      </dgm:t>
    </dgm:pt>
    <dgm:pt modelId="{C0EE8107-C46C-4C87-AEB7-395322000B8F}" type="sibTrans" cxnId="{B96503F4-5F83-4693-AC63-748CACD8CF50}">
      <dgm:prSet/>
      <dgm:spPr/>
      <dgm:t>
        <a:bodyPr/>
        <a:lstStyle/>
        <a:p>
          <a:endParaRPr lang="en-US"/>
        </a:p>
      </dgm:t>
    </dgm:pt>
    <dgm:pt modelId="{7F88963B-D3C1-40B9-9B78-27567F4D82DD}">
      <dgm:prSet phldrT="[Text]"/>
      <dgm:spPr>
        <a:solidFill>
          <a:schemeClr val="accent1">
            <a:lumMod val="50000"/>
          </a:schemeClr>
        </a:solidFill>
      </dgm:spPr>
      <dgm:t>
        <a:bodyPr/>
        <a:lstStyle/>
        <a:p>
          <a:r>
            <a:rPr lang="en-IN" b="1" dirty="0"/>
            <a:t>Skills</a:t>
          </a:r>
          <a:endParaRPr lang="en-US" b="1" dirty="0"/>
        </a:p>
      </dgm:t>
    </dgm:pt>
    <dgm:pt modelId="{D6D0AB9E-A540-4C82-9BAF-650EAC9E81E9}" type="parTrans" cxnId="{ECAF1139-6F1A-4454-A1FE-E6ABC6B9404A}">
      <dgm:prSet/>
      <dgm:spPr/>
      <dgm:t>
        <a:bodyPr/>
        <a:lstStyle/>
        <a:p>
          <a:endParaRPr lang="en-US"/>
        </a:p>
      </dgm:t>
    </dgm:pt>
    <dgm:pt modelId="{8E21E0D3-6E00-42CF-8147-593AE39C5412}" type="sibTrans" cxnId="{ECAF1139-6F1A-4454-A1FE-E6ABC6B9404A}">
      <dgm:prSet/>
      <dgm:spPr/>
      <dgm:t>
        <a:bodyPr/>
        <a:lstStyle/>
        <a:p>
          <a:endParaRPr lang="en-US"/>
        </a:p>
      </dgm:t>
    </dgm:pt>
    <dgm:pt modelId="{2D73DF68-3C7A-40E0-B8DF-4CCB818473E0}">
      <dgm:prSet phldrT="[Text]"/>
      <dgm:spPr>
        <a:solidFill>
          <a:schemeClr val="accent1">
            <a:lumMod val="50000"/>
          </a:schemeClr>
        </a:solidFill>
      </dgm:spPr>
      <dgm:t>
        <a:bodyPr/>
        <a:lstStyle/>
        <a:p>
          <a:r>
            <a:rPr lang="en-IN" b="1" dirty="0"/>
            <a:t>Education</a:t>
          </a:r>
          <a:endParaRPr lang="en-US" b="1" dirty="0"/>
        </a:p>
      </dgm:t>
    </dgm:pt>
    <dgm:pt modelId="{F9EEDACA-41F5-45DB-918F-0063BA63E6F3}" type="parTrans" cxnId="{97114780-0987-4EDE-8DD4-D34E9BAA6B8C}">
      <dgm:prSet/>
      <dgm:spPr/>
      <dgm:t>
        <a:bodyPr/>
        <a:lstStyle/>
        <a:p>
          <a:endParaRPr lang="en-US"/>
        </a:p>
      </dgm:t>
    </dgm:pt>
    <dgm:pt modelId="{1C2023D9-94A5-418E-8ECC-8A8939E9C748}" type="sibTrans" cxnId="{97114780-0987-4EDE-8DD4-D34E9BAA6B8C}">
      <dgm:prSet/>
      <dgm:spPr/>
      <dgm:t>
        <a:bodyPr/>
        <a:lstStyle/>
        <a:p>
          <a:endParaRPr lang="en-US"/>
        </a:p>
      </dgm:t>
    </dgm:pt>
    <dgm:pt modelId="{9FC87A59-69BE-4CA5-8E04-A30EF0D1D177}">
      <dgm:prSet phldrT="[Text]"/>
      <dgm:spPr>
        <a:solidFill>
          <a:schemeClr val="accent1">
            <a:lumMod val="50000"/>
          </a:schemeClr>
        </a:solidFill>
      </dgm:spPr>
      <dgm:t>
        <a:bodyPr/>
        <a:lstStyle/>
        <a:p>
          <a:r>
            <a:rPr lang="en-IN" b="1" dirty="0"/>
            <a:t>Time</a:t>
          </a:r>
          <a:endParaRPr lang="en-US" b="1" dirty="0"/>
        </a:p>
      </dgm:t>
    </dgm:pt>
    <dgm:pt modelId="{EBD5B806-1598-4C05-80F0-5446C6030701}" type="sibTrans" cxnId="{50BE6E12-7D70-43EA-8E10-ACC9F608B9DF}">
      <dgm:prSet/>
      <dgm:spPr/>
      <dgm:t>
        <a:bodyPr/>
        <a:lstStyle/>
        <a:p>
          <a:endParaRPr lang="en-US"/>
        </a:p>
      </dgm:t>
    </dgm:pt>
    <dgm:pt modelId="{3F13DDAA-B5BB-499B-9FFC-D90D0D1B4CEC}" type="parTrans" cxnId="{50BE6E12-7D70-43EA-8E10-ACC9F608B9DF}">
      <dgm:prSet/>
      <dgm:spPr/>
      <dgm:t>
        <a:bodyPr/>
        <a:lstStyle/>
        <a:p>
          <a:endParaRPr lang="en-US"/>
        </a:p>
      </dgm:t>
    </dgm:pt>
    <dgm:pt modelId="{C511C85A-C64B-4907-AE3F-48A7A41C3C8F}">
      <dgm:prSet phldrT="[Text]"/>
      <dgm:spPr>
        <a:solidFill>
          <a:srgbClr val="00709A">
            <a:alpha val="90000"/>
          </a:srgbClr>
        </a:solidFill>
      </dgm:spPr>
      <dgm:t>
        <a:bodyPr/>
        <a:lstStyle/>
        <a:p>
          <a:r>
            <a:rPr lang="en-IN" b="1" dirty="0"/>
            <a:t>Inputs</a:t>
          </a:r>
          <a:endParaRPr lang="en-US" b="1" dirty="0"/>
        </a:p>
      </dgm:t>
    </dgm:pt>
    <dgm:pt modelId="{168105A6-109B-469D-BC48-472D65FC0469}" type="sibTrans" cxnId="{B959CBCD-CF80-446B-AB14-1848292FDEA0}">
      <dgm:prSet/>
      <dgm:spPr/>
      <dgm:t>
        <a:bodyPr/>
        <a:lstStyle/>
        <a:p>
          <a:endParaRPr lang="en-US"/>
        </a:p>
      </dgm:t>
    </dgm:pt>
    <dgm:pt modelId="{2845079E-E84A-4EE0-9AA8-A86BC97F43C2}" type="parTrans" cxnId="{B959CBCD-CF80-446B-AB14-1848292FDEA0}">
      <dgm:prSet/>
      <dgm:spPr/>
      <dgm:t>
        <a:bodyPr/>
        <a:lstStyle/>
        <a:p>
          <a:endParaRPr lang="en-US"/>
        </a:p>
      </dgm:t>
    </dgm:pt>
    <dgm:pt modelId="{DAD32907-0462-4563-B6C1-2CF671359055}">
      <dgm:prSet phldrT="[Text]" custT="1"/>
      <dgm:spPr>
        <a:solidFill>
          <a:srgbClr val="92D050"/>
        </a:solidFill>
      </dgm:spPr>
      <dgm:t>
        <a:bodyPr/>
        <a:lstStyle/>
        <a:p>
          <a:pPr algn="just"/>
          <a:r>
            <a:rPr lang="en-IN" sz="2000" b="1" dirty="0">
              <a:solidFill>
                <a:schemeClr val="bg1"/>
              </a:solidFill>
            </a:rPr>
            <a:t>Promotions</a:t>
          </a:r>
          <a:endParaRPr lang="en-US" sz="2000" b="1" dirty="0">
            <a:solidFill>
              <a:schemeClr val="bg1"/>
            </a:solidFill>
          </a:endParaRPr>
        </a:p>
      </dgm:t>
    </dgm:pt>
    <dgm:pt modelId="{F5E8CCE3-A10B-47E8-B157-C73BFAFF473F}" type="parTrans" cxnId="{9F8643B1-0F18-446B-8C78-408977A6FEE1}">
      <dgm:prSet/>
      <dgm:spPr/>
      <dgm:t>
        <a:bodyPr/>
        <a:lstStyle/>
        <a:p>
          <a:endParaRPr lang="en-US"/>
        </a:p>
      </dgm:t>
    </dgm:pt>
    <dgm:pt modelId="{6C9BB79F-7CB4-422C-A155-F057E4E4FA5C}" type="sibTrans" cxnId="{9F8643B1-0F18-446B-8C78-408977A6FEE1}">
      <dgm:prSet/>
      <dgm:spPr/>
      <dgm:t>
        <a:bodyPr/>
        <a:lstStyle/>
        <a:p>
          <a:endParaRPr lang="en-US"/>
        </a:p>
      </dgm:t>
    </dgm:pt>
    <dgm:pt modelId="{E9AEA45A-CEB1-4019-95B7-307ECE5238E0}">
      <dgm:prSet phldrT="[Text]" custT="1"/>
      <dgm:spPr>
        <a:solidFill>
          <a:srgbClr val="92D050"/>
        </a:solidFill>
      </dgm:spPr>
      <dgm:t>
        <a:bodyPr/>
        <a:lstStyle/>
        <a:p>
          <a:pPr algn="just"/>
          <a:r>
            <a:rPr lang="en-IN" sz="2000" b="1" dirty="0">
              <a:solidFill>
                <a:schemeClr val="bg1"/>
              </a:solidFill>
            </a:rPr>
            <a:t>Pay</a:t>
          </a:r>
          <a:endParaRPr lang="en-US" sz="2000" b="1" dirty="0">
            <a:solidFill>
              <a:schemeClr val="bg1"/>
            </a:solidFill>
          </a:endParaRPr>
        </a:p>
      </dgm:t>
    </dgm:pt>
    <dgm:pt modelId="{AE889D0C-D8BC-4958-BAAF-0AC41E5F41E9}" type="sibTrans" cxnId="{993F4F0E-8FB3-4089-8F99-B20B3DE67FFE}">
      <dgm:prSet/>
      <dgm:spPr/>
      <dgm:t>
        <a:bodyPr/>
        <a:lstStyle/>
        <a:p>
          <a:endParaRPr lang="en-US"/>
        </a:p>
      </dgm:t>
    </dgm:pt>
    <dgm:pt modelId="{C284EE4C-DF90-4328-9F45-66F9251B385A}" type="parTrans" cxnId="{993F4F0E-8FB3-4089-8F99-B20B3DE67FFE}">
      <dgm:prSet/>
      <dgm:spPr/>
      <dgm:t>
        <a:bodyPr/>
        <a:lstStyle/>
        <a:p>
          <a:endParaRPr lang="en-US"/>
        </a:p>
      </dgm:t>
    </dgm:pt>
    <dgm:pt modelId="{8F63E89C-2078-4A98-8CEF-1B4F498C402A}">
      <dgm:prSet phldrT="[Text]" custT="1"/>
      <dgm:spPr>
        <a:solidFill>
          <a:srgbClr val="92D050"/>
        </a:solidFill>
      </dgm:spPr>
      <dgm:t>
        <a:bodyPr/>
        <a:lstStyle/>
        <a:p>
          <a:pPr algn="just"/>
          <a:r>
            <a:rPr lang="en-IN" sz="2000" b="1" dirty="0">
              <a:solidFill>
                <a:schemeClr val="bg1"/>
              </a:solidFill>
            </a:rPr>
            <a:t>Recognition</a:t>
          </a:r>
          <a:endParaRPr lang="en-US" sz="2000" b="1" dirty="0">
            <a:solidFill>
              <a:schemeClr val="bg1"/>
            </a:solidFill>
          </a:endParaRPr>
        </a:p>
      </dgm:t>
    </dgm:pt>
    <dgm:pt modelId="{6FA196E4-85D7-49C4-AB81-156437C027CE}" type="sibTrans" cxnId="{803D4FFF-57AC-4B93-BD0D-336BCF6F8F6D}">
      <dgm:prSet/>
      <dgm:spPr/>
      <dgm:t>
        <a:bodyPr/>
        <a:lstStyle/>
        <a:p>
          <a:endParaRPr lang="en-US"/>
        </a:p>
      </dgm:t>
    </dgm:pt>
    <dgm:pt modelId="{A6FEB1B9-E7A5-4E9E-83CE-CFD65E1F6283}" type="parTrans" cxnId="{803D4FFF-57AC-4B93-BD0D-336BCF6F8F6D}">
      <dgm:prSet/>
      <dgm:spPr/>
      <dgm:t>
        <a:bodyPr/>
        <a:lstStyle/>
        <a:p>
          <a:endParaRPr lang="en-US"/>
        </a:p>
      </dgm:t>
    </dgm:pt>
    <dgm:pt modelId="{7046CE8B-F7B1-47C0-BFFB-C12C5ED1698D}" type="pres">
      <dgm:prSet presAssocID="{F0C3095B-32F6-4A6F-88AE-2968EDE21E1C}" presName="Name0" presStyleCnt="0">
        <dgm:presLayoutVars>
          <dgm:chMax val="4"/>
          <dgm:resizeHandles val="exact"/>
        </dgm:presLayoutVars>
      </dgm:prSet>
      <dgm:spPr/>
    </dgm:pt>
    <dgm:pt modelId="{2628A763-5247-4224-A6B0-25A3D5623103}" type="pres">
      <dgm:prSet presAssocID="{F0C3095B-32F6-4A6F-88AE-2968EDE21E1C}" presName="ellipse" presStyleLbl="trBgShp" presStyleIdx="0" presStyleCnt="1"/>
      <dgm:spPr/>
    </dgm:pt>
    <dgm:pt modelId="{41FC5B70-A203-46DC-B8E7-5DC95A954EE3}" type="pres">
      <dgm:prSet presAssocID="{F0C3095B-32F6-4A6F-88AE-2968EDE21E1C}" presName="arrow1" presStyleLbl="fgShp" presStyleIdx="0" presStyleCnt="1" custScaleY="142423" custLinFactY="-36768" custLinFactNeighborX="-3333" custLinFactNeighborY="-100000"/>
      <dgm:spPr>
        <a:solidFill>
          <a:srgbClr val="C00000"/>
        </a:solidFill>
      </dgm:spPr>
    </dgm:pt>
    <dgm:pt modelId="{EAB0A0A0-2BED-4F0A-9412-FF955748578A}" type="pres">
      <dgm:prSet presAssocID="{F0C3095B-32F6-4A6F-88AE-2968EDE21E1C}" presName="rectangle" presStyleLbl="revTx" presStyleIdx="0" presStyleCnt="1" custScaleY="208977" custLinFactNeighborX="505" custLinFactNeighborY="14445">
        <dgm:presLayoutVars>
          <dgm:bulletEnabled val="1"/>
        </dgm:presLayoutVars>
      </dgm:prSet>
      <dgm:spPr>
        <a:prstGeom prst="roundRect">
          <a:avLst/>
        </a:prstGeom>
      </dgm:spPr>
    </dgm:pt>
    <dgm:pt modelId="{50E79479-002C-44B5-88A7-9F6D10455021}" type="pres">
      <dgm:prSet presAssocID="{5BFEFC10-00EE-480C-AE97-38BE6FBF6D26}" presName="item1" presStyleLbl="node1" presStyleIdx="0" presStyleCnt="1">
        <dgm:presLayoutVars>
          <dgm:bulletEnabled val="1"/>
        </dgm:presLayoutVars>
      </dgm:prSet>
      <dgm:spPr/>
    </dgm:pt>
    <dgm:pt modelId="{EC89B60B-646B-4755-B022-305ADA29DB46}" type="pres">
      <dgm:prSet presAssocID="{F0C3095B-32F6-4A6F-88AE-2968EDE21E1C}" presName="funnel" presStyleLbl="trAlignAcc1" presStyleIdx="0" presStyleCnt="1" custScaleY="71956"/>
      <dgm:spPr/>
    </dgm:pt>
  </dgm:ptLst>
  <dgm:cxnLst>
    <dgm:cxn modelId="{6CD41B0A-89D0-4D0D-B2E4-31038C1EA9B9}" type="presOf" srcId="{2D73DF68-3C7A-40E0-B8DF-4CCB818473E0}" destId="{50E79479-002C-44B5-88A7-9F6D10455021}" srcOrd="0" destOrd="4" presId="urn:microsoft.com/office/officeart/2005/8/layout/funnel1"/>
    <dgm:cxn modelId="{993F4F0E-8FB3-4089-8F99-B20B3DE67FFE}" srcId="{5BFEFC10-00EE-480C-AE97-38BE6FBF6D26}" destId="{E9AEA45A-CEB1-4019-95B7-307ECE5238E0}" srcOrd="3" destOrd="0" parTransId="{C284EE4C-DF90-4328-9F45-66F9251B385A}" sibTransId="{AE889D0C-D8BC-4958-BAAF-0AC41E5F41E9}"/>
    <dgm:cxn modelId="{50BE6E12-7D70-43EA-8E10-ACC9F608B9DF}" srcId="{C511C85A-C64B-4907-AE3F-48A7A41C3C8F}" destId="{9FC87A59-69BE-4CA5-8E04-A30EF0D1D177}" srcOrd="0" destOrd="0" parTransId="{3F13DDAA-B5BB-499B-9FFC-D90D0D1B4CEC}" sibTransId="{EBD5B806-1598-4C05-80F0-5446C6030701}"/>
    <dgm:cxn modelId="{52A25516-1520-4E06-8402-63A815871A6A}" type="presOf" srcId="{E9AEA45A-CEB1-4019-95B7-307ECE5238E0}" destId="{EAB0A0A0-2BED-4F0A-9412-FF955748578A}" srcOrd="0" destOrd="4" presId="urn:microsoft.com/office/officeart/2005/8/layout/funnel1"/>
    <dgm:cxn modelId="{E43B9C19-0830-41E5-A1D1-43FA9A392C2D}" type="presOf" srcId="{5BFEFC10-00EE-480C-AE97-38BE6FBF6D26}" destId="{EAB0A0A0-2BED-4F0A-9412-FF955748578A}" srcOrd="0" destOrd="0" presId="urn:microsoft.com/office/officeart/2005/8/layout/funnel1"/>
    <dgm:cxn modelId="{78C8092F-ED88-4B00-B2FE-0248F0142602}" type="presOf" srcId="{53DD70E4-613E-481E-ABD8-04DE9975FF9A}" destId="{50E79479-002C-44B5-88A7-9F6D10455021}" srcOrd="0" destOrd="2" presId="urn:microsoft.com/office/officeart/2005/8/layout/funnel1"/>
    <dgm:cxn modelId="{E06F1B34-5876-4DB1-9853-A2727A228BC0}" srcId="{C511C85A-C64B-4907-AE3F-48A7A41C3C8F}" destId="{53DD70E4-613E-481E-ABD8-04DE9975FF9A}" srcOrd="1" destOrd="0" parTransId="{DEF6CF61-7A84-4DF4-AC84-FEAB2EA41D2B}" sibTransId="{840F1461-B52C-49A4-AE8A-78EB4BB89398}"/>
    <dgm:cxn modelId="{ECAF1139-6F1A-4454-A1FE-E6ABC6B9404A}" srcId="{C511C85A-C64B-4907-AE3F-48A7A41C3C8F}" destId="{7F88963B-D3C1-40B9-9B78-27567F4D82DD}" srcOrd="2" destOrd="0" parTransId="{D6D0AB9E-A540-4C82-9BAF-650EAC9E81E9}" sibTransId="{8E21E0D3-6E00-42CF-8147-593AE39C5412}"/>
    <dgm:cxn modelId="{1B96174D-FED7-4FF4-A8F6-78CB5FF5928D}" type="presOf" srcId="{C511C85A-C64B-4907-AE3F-48A7A41C3C8F}" destId="{50E79479-002C-44B5-88A7-9F6D10455021}" srcOrd="0" destOrd="0" presId="urn:microsoft.com/office/officeart/2005/8/layout/funnel1"/>
    <dgm:cxn modelId="{14CDFB73-C6E7-49C3-A056-6302BF629120}" type="presOf" srcId="{7F88963B-D3C1-40B9-9B78-27567F4D82DD}" destId="{50E79479-002C-44B5-88A7-9F6D10455021}" srcOrd="0" destOrd="3" presId="urn:microsoft.com/office/officeart/2005/8/layout/funnel1"/>
    <dgm:cxn modelId="{8778837A-0BB0-4D81-BB23-462DCC6CB896}" type="presOf" srcId="{8F63E89C-2078-4A98-8CEF-1B4F498C402A}" destId="{EAB0A0A0-2BED-4F0A-9412-FF955748578A}" srcOrd="0" destOrd="3" presId="urn:microsoft.com/office/officeart/2005/8/layout/funnel1"/>
    <dgm:cxn modelId="{97114780-0987-4EDE-8DD4-D34E9BAA6B8C}" srcId="{C511C85A-C64B-4907-AE3F-48A7A41C3C8F}" destId="{2D73DF68-3C7A-40E0-B8DF-4CCB818473E0}" srcOrd="3" destOrd="0" parTransId="{F9EEDACA-41F5-45DB-918F-0063BA63E6F3}" sibTransId="{1C2023D9-94A5-418E-8ECC-8A8939E9C748}"/>
    <dgm:cxn modelId="{BAFEB8A8-B9F7-40A3-9D36-6CE1F07A8ED2}" type="presOf" srcId="{9FC87A59-69BE-4CA5-8E04-A30EF0D1D177}" destId="{50E79479-002C-44B5-88A7-9F6D10455021}" srcOrd="0" destOrd="1" presId="urn:microsoft.com/office/officeart/2005/8/layout/funnel1"/>
    <dgm:cxn modelId="{9F8643B1-0F18-446B-8C78-408977A6FEE1}" srcId="{5BFEFC10-00EE-480C-AE97-38BE6FBF6D26}" destId="{DAD32907-0462-4563-B6C1-2CF671359055}" srcOrd="1" destOrd="0" parTransId="{F5E8CCE3-A10B-47E8-B157-C73BFAFF473F}" sibTransId="{6C9BB79F-7CB4-422C-A155-F057E4E4FA5C}"/>
    <dgm:cxn modelId="{77297DC9-2438-4AF4-BA91-1B388A40AF6E}" type="presOf" srcId="{C5A70E10-E7C9-4F4C-A874-3E5C7778BCA2}" destId="{EAB0A0A0-2BED-4F0A-9412-FF955748578A}" srcOrd="0" destOrd="1" presId="urn:microsoft.com/office/officeart/2005/8/layout/funnel1"/>
    <dgm:cxn modelId="{B959CBCD-CF80-446B-AB14-1848292FDEA0}" srcId="{F0C3095B-32F6-4A6F-88AE-2968EDE21E1C}" destId="{C511C85A-C64B-4907-AE3F-48A7A41C3C8F}" srcOrd="0" destOrd="0" parTransId="{2845079E-E84A-4EE0-9AA8-A86BC97F43C2}" sibTransId="{168105A6-109B-469D-BC48-472D65FC0469}"/>
    <dgm:cxn modelId="{C02DA6D0-7D10-48EA-A7EB-0902613AB860}" srcId="{F0C3095B-32F6-4A6F-88AE-2968EDE21E1C}" destId="{5BFEFC10-00EE-480C-AE97-38BE6FBF6D26}" srcOrd="1" destOrd="0" parTransId="{9A19CA12-4B9E-4393-A571-80F1589DCDE8}" sibTransId="{806358C1-D79A-4F17-9CBA-255B9D49F09F}"/>
    <dgm:cxn modelId="{EF1E37EC-A0A2-4B3D-948F-61B2B6B60F51}" type="presOf" srcId="{DAD32907-0462-4563-B6C1-2CF671359055}" destId="{EAB0A0A0-2BED-4F0A-9412-FF955748578A}" srcOrd="0" destOrd="2" presId="urn:microsoft.com/office/officeart/2005/8/layout/funnel1"/>
    <dgm:cxn modelId="{B96503F4-5F83-4693-AC63-748CACD8CF50}" srcId="{5BFEFC10-00EE-480C-AE97-38BE6FBF6D26}" destId="{C5A70E10-E7C9-4F4C-A874-3E5C7778BCA2}" srcOrd="0" destOrd="0" parTransId="{AB3EFD1E-D260-48D0-9003-B1A86E9925F2}" sibTransId="{C0EE8107-C46C-4C87-AEB7-395322000B8F}"/>
    <dgm:cxn modelId="{DF1072F4-2196-4F2A-A801-08EBB70721C4}" type="presOf" srcId="{F0C3095B-32F6-4A6F-88AE-2968EDE21E1C}" destId="{7046CE8B-F7B1-47C0-BFFB-C12C5ED1698D}" srcOrd="0" destOrd="0" presId="urn:microsoft.com/office/officeart/2005/8/layout/funnel1"/>
    <dgm:cxn modelId="{803D4FFF-57AC-4B93-BD0D-336BCF6F8F6D}" srcId="{5BFEFC10-00EE-480C-AE97-38BE6FBF6D26}" destId="{8F63E89C-2078-4A98-8CEF-1B4F498C402A}" srcOrd="2" destOrd="0" parTransId="{A6FEB1B9-E7A5-4E9E-83CE-CFD65E1F6283}" sibTransId="{6FA196E4-85D7-49C4-AB81-156437C027CE}"/>
    <dgm:cxn modelId="{FE1536A8-DF0C-4767-8B1A-449C7C981479}" type="presParOf" srcId="{7046CE8B-F7B1-47C0-BFFB-C12C5ED1698D}" destId="{2628A763-5247-4224-A6B0-25A3D5623103}" srcOrd="0" destOrd="0" presId="urn:microsoft.com/office/officeart/2005/8/layout/funnel1"/>
    <dgm:cxn modelId="{4A7EEB84-FC7A-4412-A00F-A5F7CBC0F7D6}" type="presParOf" srcId="{7046CE8B-F7B1-47C0-BFFB-C12C5ED1698D}" destId="{41FC5B70-A203-46DC-B8E7-5DC95A954EE3}" srcOrd="1" destOrd="0" presId="urn:microsoft.com/office/officeart/2005/8/layout/funnel1"/>
    <dgm:cxn modelId="{2871DAF5-9D1E-4070-91BD-3E5CA7CC39EE}" type="presParOf" srcId="{7046CE8B-F7B1-47C0-BFFB-C12C5ED1698D}" destId="{EAB0A0A0-2BED-4F0A-9412-FF955748578A}" srcOrd="2" destOrd="0" presId="urn:microsoft.com/office/officeart/2005/8/layout/funnel1"/>
    <dgm:cxn modelId="{DCC63DD9-2E9F-4058-901B-843F4140CED9}" type="presParOf" srcId="{7046CE8B-F7B1-47C0-BFFB-C12C5ED1698D}" destId="{50E79479-002C-44B5-88A7-9F6D10455021}" srcOrd="3" destOrd="0" presId="urn:microsoft.com/office/officeart/2005/8/layout/funnel1"/>
    <dgm:cxn modelId="{6B3AAC53-81E8-4FBD-9C93-9B51FC5BBA1B}" type="presParOf" srcId="{7046CE8B-F7B1-47C0-BFFB-C12C5ED1698D}" destId="{EC89B60B-646B-4755-B022-305ADA29DB46}" srcOrd="4"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B970D4-C437-4F3C-B188-A71704C472BA}">
      <dsp:nvSpPr>
        <dsp:cNvPr id="0" name=""/>
        <dsp:cNvSpPr/>
      </dsp:nvSpPr>
      <dsp:spPr>
        <a:xfrm>
          <a:off x="75851" y="646488"/>
          <a:ext cx="1942499" cy="1741111"/>
        </a:xfrm>
        <a:prstGeom prst="ellipse">
          <a:avLst/>
        </a:prstGeom>
        <a:solidFill>
          <a:srgbClr val="00709A"/>
        </a:solidFill>
        <a:ln w="25400" cap="flat" cmpd="sng" algn="ctr">
          <a:solidFill>
            <a:schemeClr val="accent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rPr>
            <a:t>Job</a:t>
          </a:r>
        </a:p>
      </dsp:txBody>
      <dsp:txXfrm>
        <a:off x="360323" y="901468"/>
        <a:ext cx="1373555" cy="1231151"/>
      </dsp:txXfrm>
    </dsp:sp>
    <dsp:sp modelId="{63DE2698-EC6B-458B-BF0B-65ED8D62D551}">
      <dsp:nvSpPr>
        <dsp:cNvPr id="0" name=""/>
        <dsp:cNvSpPr/>
      </dsp:nvSpPr>
      <dsp:spPr>
        <a:xfrm>
          <a:off x="2057400" y="1295401"/>
          <a:ext cx="561427" cy="561427"/>
        </a:xfrm>
        <a:prstGeom prst="mathPlus">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131817" y="1510091"/>
        <a:ext cx="412593" cy="132047"/>
      </dsp:txXfrm>
    </dsp:sp>
    <dsp:sp modelId="{A45D3AD1-FA79-4CBC-B311-F1E854208010}">
      <dsp:nvSpPr>
        <dsp:cNvPr id="0" name=""/>
        <dsp:cNvSpPr/>
      </dsp:nvSpPr>
      <dsp:spPr>
        <a:xfrm>
          <a:off x="2642811" y="646488"/>
          <a:ext cx="1942499" cy="1741111"/>
        </a:xfrm>
        <a:prstGeom prst="ellipse">
          <a:avLst/>
        </a:prstGeom>
        <a:solidFill>
          <a:srgbClr val="FFC000"/>
        </a:solidFill>
        <a:ln w="25400" cap="flat" cmpd="sng" algn="ctr">
          <a:solidFill>
            <a:srgbClr val="CC99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rPr>
            <a:t>Satisfaction of needs</a:t>
          </a:r>
        </a:p>
      </dsp:txBody>
      <dsp:txXfrm>
        <a:off x="2927283" y="901468"/>
        <a:ext cx="1373555" cy="1231151"/>
      </dsp:txXfrm>
    </dsp:sp>
    <dsp:sp modelId="{33F76E6D-A8EE-4BDE-B403-A9C1817650B4}">
      <dsp:nvSpPr>
        <dsp:cNvPr id="0" name=""/>
        <dsp:cNvSpPr/>
      </dsp:nvSpPr>
      <dsp:spPr>
        <a:xfrm>
          <a:off x="4648200" y="1295401"/>
          <a:ext cx="561427" cy="561427"/>
        </a:xfrm>
        <a:prstGeom prst="mathEqual">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4722617" y="1411055"/>
        <a:ext cx="412593" cy="330119"/>
      </dsp:txXfrm>
    </dsp:sp>
    <dsp:sp modelId="{069430E7-7772-41C9-B8D4-3A7C2F6EC147}">
      <dsp:nvSpPr>
        <dsp:cNvPr id="0" name=""/>
        <dsp:cNvSpPr/>
      </dsp:nvSpPr>
      <dsp:spPr>
        <a:xfrm>
          <a:off x="5333651" y="557666"/>
          <a:ext cx="1981548" cy="1829933"/>
        </a:xfrm>
        <a:prstGeom prst="ellipse">
          <a:avLst/>
        </a:prstGeom>
        <a:solidFill>
          <a:srgbClr val="669900"/>
        </a:solidFill>
        <a:ln w="25400" cap="flat" cmpd="sng" algn="ctr">
          <a:solidFill>
            <a:srgbClr val="0066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rPr>
            <a:t>High Morale</a:t>
          </a:r>
        </a:p>
      </dsp:txBody>
      <dsp:txXfrm>
        <a:off x="5623842" y="825653"/>
        <a:ext cx="1401166" cy="12939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6B3F74-79D1-4ADB-8055-5B8D3378BA47}">
      <dsp:nvSpPr>
        <dsp:cNvPr id="0" name=""/>
        <dsp:cNvSpPr/>
      </dsp:nvSpPr>
      <dsp:spPr>
        <a:xfrm>
          <a:off x="6161" y="583187"/>
          <a:ext cx="3683198" cy="2414012"/>
        </a:xfrm>
        <a:prstGeom prst="chevron">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IN" sz="2000" b="1" kern="1200" dirty="0"/>
            <a:t>The more a person produces</a:t>
          </a:r>
          <a:endParaRPr lang="en-US" sz="2000" b="1" kern="1200" dirty="0"/>
        </a:p>
      </dsp:txBody>
      <dsp:txXfrm>
        <a:off x="1213167" y="583187"/>
        <a:ext cx="1269186" cy="2414012"/>
      </dsp:txXfrm>
    </dsp:sp>
    <dsp:sp modelId="{70025762-B881-4F21-A93A-012617EADEFF}">
      <dsp:nvSpPr>
        <dsp:cNvPr id="0" name=""/>
        <dsp:cNvSpPr/>
      </dsp:nvSpPr>
      <dsp:spPr>
        <a:xfrm>
          <a:off x="3098604" y="652635"/>
          <a:ext cx="3683198" cy="2319162"/>
        </a:xfrm>
        <a:prstGeom prst="chevron">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IN" sz="2000" b="1" kern="1200" dirty="0"/>
            <a:t>The more he or she should be paid</a:t>
          </a:r>
          <a:endParaRPr lang="en-US" sz="2000" b="1" kern="1200" dirty="0"/>
        </a:p>
      </dsp:txBody>
      <dsp:txXfrm>
        <a:off x="4258185" y="652635"/>
        <a:ext cx="1364036" cy="23191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28A763-5247-4224-A6B0-25A3D5623103}">
      <dsp:nvSpPr>
        <dsp:cNvPr id="0" name=""/>
        <dsp:cNvSpPr/>
      </dsp:nvSpPr>
      <dsp:spPr>
        <a:xfrm>
          <a:off x="1062494" y="-26456"/>
          <a:ext cx="3882771" cy="1348435"/>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FC5B70-A203-46DC-B8E7-5DC95A954EE3}">
      <dsp:nvSpPr>
        <dsp:cNvPr id="0" name=""/>
        <dsp:cNvSpPr/>
      </dsp:nvSpPr>
      <dsp:spPr>
        <a:xfrm>
          <a:off x="2608582" y="2514600"/>
          <a:ext cx="752475" cy="685886"/>
        </a:xfrm>
        <a:prstGeom prst="downArrow">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B0A0A0-2BED-4F0A-9412-FF955748578A}">
      <dsp:nvSpPr>
        <dsp:cNvPr id="0" name=""/>
        <dsp:cNvSpPr/>
      </dsp:nvSpPr>
      <dsp:spPr>
        <a:xfrm>
          <a:off x="1222199" y="3168656"/>
          <a:ext cx="3611880" cy="1886999"/>
        </a:xfrm>
        <a:prstGeom prst="roundRect">
          <a:avLst/>
        </a:prstGeom>
        <a:solidFill>
          <a:srgbClr val="006600">
            <a:alpha val="90000"/>
          </a:srgbClr>
        </a:solid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1">
          <a:noAutofit/>
        </a:bodyPr>
        <a:lstStyle/>
        <a:p>
          <a:pPr marL="0" lvl="0" indent="0" algn="l" defTabSz="800100">
            <a:lnSpc>
              <a:spcPct val="90000"/>
            </a:lnSpc>
            <a:spcBef>
              <a:spcPct val="0"/>
            </a:spcBef>
            <a:spcAft>
              <a:spcPct val="35000"/>
            </a:spcAft>
            <a:buNone/>
          </a:pPr>
          <a:r>
            <a:rPr lang="en-IN" sz="1800" b="1" kern="1200" dirty="0">
              <a:solidFill>
                <a:schemeClr val="bg1"/>
              </a:solidFill>
            </a:rPr>
            <a:t>Outcomes</a:t>
          </a:r>
          <a:endParaRPr lang="en-US" sz="1800" b="1" kern="1200" dirty="0">
            <a:solidFill>
              <a:schemeClr val="bg1"/>
            </a:solidFill>
          </a:endParaRPr>
        </a:p>
        <a:p>
          <a:pPr marL="228600" lvl="1" indent="-228600" algn="just" defTabSz="889000">
            <a:lnSpc>
              <a:spcPct val="90000"/>
            </a:lnSpc>
            <a:spcBef>
              <a:spcPct val="0"/>
            </a:spcBef>
            <a:spcAft>
              <a:spcPct val="15000"/>
            </a:spcAft>
            <a:buChar char="•"/>
          </a:pPr>
          <a:r>
            <a:rPr lang="en-IN" sz="2000" b="1" kern="1200" dirty="0">
              <a:solidFill>
                <a:schemeClr val="bg1"/>
              </a:solidFill>
            </a:rPr>
            <a:t>Benefits</a:t>
          </a:r>
          <a:endParaRPr lang="en-US" sz="2000" b="1" kern="1200" dirty="0">
            <a:solidFill>
              <a:schemeClr val="bg1"/>
            </a:solidFill>
          </a:endParaRPr>
        </a:p>
        <a:p>
          <a:pPr marL="228600" lvl="1" indent="-228600" algn="just" defTabSz="889000">
            <a:lnSpc>
              <a:spcPct val="90000"/>
            </a:lnSpc>
            <a:spcBef>
              <a:spcPct val="0"/>
            </a:spcBef>
            <a:spcAft>
              <a:spcPct val="15000"/>
            </a:spcAft>
            <a:buChar char="•"/>
          </a:pPr>
          <a:r>
            <a:rPr lang="en-IN" sz="2000" b="1" kern="1200" dirty="0">
              <a:solidFill>
                <a:schemeClr val="bg1"/>
              </a:solidFill>
            </a:rPr>
            <a:t>Promotions</a:t>
          </a:r>
          <a:endParaRPr lang="en-US" sz="2000" b="1" kern="1200" dirty="0">
            <a:solidFill>
              <a:schemeClr val="bg1"/>
            </a:solidFill>
          </a:endParaRPr>
        </a:p>
        <a:p>
          <a:pPr marL="228600" lvl="1" indent="-228600" algn="just" defTabSz="889000">
            <a:lnSpc>
              <a:spcPct val="90000"/>
            </a:lnSpc>
            <a:spcBef>
              <a:spcPct val="0"/>
            </a:spcBef>
            <a:spcAft>
              <a:spcPct val="15000"/>
            </a:spcAft>
            <a:buChar char="•"/>
          </a:pPr>
          <a:r>
            <a:rPr lang="en-IN" sz="2000" b="1" kern="1200" dirty="0">
              <a:solidFill>
                <a:schemeClr val="bg1"/>
              </a:solidFill>
            </a:rPr>
            <a:t>Recognition</a:t>
          </a:r>
          <a:endParaRPr lang="en-US" sz="2000" b="1" kern="1200" dirty="0">
            <a:solidFill>
              <a:schemeClr val="bg1"/>
            </a:solidFill>
          </a:endParaRPr>
        </a:p>
        <a:p>
          <a:pPr marL="228600" lvl="1" indent="-228600" algn="just" defTabSz="889000">
            <a:lnSpc>
              <a:spcPct val="90000"/>
            </a:lnSpc>
            <a:spcBef>
              <a:spcPct val="0"/>
            </a:spcBef>
            <a:spcAft>
              <a:spcPct val="15000"/>
            </a:spcAft>
            <a:buChar char="•"/>
          </a:pPr>
          <a:r>
            <a:rPr lang="en-IN" sz="2000" b="1" kern="1200" dirty="0">
              <a:solidFill>
                <a:schemeClr val="bg1"/>
              </a:solidFill>
            </a:rPr>
            <a:t>Pay</a:t>
          </a:r>
          <a:endParaRPr lang="en-US" sz="2000" b="1" kern="1200" dirty="0">
            <a:solidFill>
              <a:schemeClr val="bg1"/>
            </a:solidFill>
          </a:endParaRPr>
        </a:p>
      </dsp:txBody>
      <dsp:txXfrm>
        <a:off x="1314315" y="3260772"/>
        <a:ext cx="3427648" cy="1702767"/>
      </dsp:txXfrm>
    </dsp:sp>
    <dsp:sp modelId="{50E79479-002C-44B5-88A7-9F6D10455021}">
      <dsp:nvSpPr>
        <dsp:cNvPr id="0" name=""/>
        <dsp:cNvSpPr/>
      </dsp:nvSpPr>
      <dsp:spPr>
        <a:xfrm>
          <a:off x="1655445" y="48791"/>
          <a:ext cx="2106930" cy="2106930"/>
        </a:xfrm>
        <a:prstGeom prst="ellipse">
          <a:avLst/>
        </a:prstGeom>
        <a:solidFill>
          <a:srgbClr val="00709A">
            <a:alpha val="9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l" defTabSz="977900">
            <a:lnSpc>
              <a:spcPct val="90000"/>
            </a:lnSpc>
            <a:spcBef>
              <a:spcPct val="0"/>
            </a:spcBef>
            <a:spcAft>
              <a:spcPct val="35000"/>
            </a:spcAft>
            <a:buNone/>
          </a:pPr>
          <a:r>
            <a:rPr lang="en-IN" sz="2200" b="1" kern="1200" dirty="0"/>
            <a:t>Inputs</a:t>
          </a:r>
          <a:endParaRPr lang="en-US" sz="2200" b="1" kern="1200" dirty="0"/>
        </a:p>
        <a:p>
          <a:pPr marL="171450" lvl="1" indent="-171450" algn="l" defTabSz="755650">
            <a:lnSpc>
              <a:spcPct val="90000"/>
            </a:lnSpc>
            <a:spcBef>
              <a:spcPct val="0"/>
            </a:spcBef>
            <a:spcAft>
              <a:spcPct val="15000"/>
            </a:spcAft>
            <a:buChar char="•"/>
          </a:pPr>
          <a:r>
            <a:rPr lang="en-IN" sz="1700" b="1" kern="1200" dirty="0"/>
            <a:t>Time</a:t>
          </a:r>
          <a:endParaRPr lang="en-US" sz="1700" b="1" kern="1200" dirty="0"/>
        </a:p>
        <a:p>
          <a:pPr marL="171450" lvl="1" indent="-171450" algn="l" defTabSz="755650">
            <a:lnSpc>
              <a:spcPct val="90000"/>
            </a:lnSpc>
            <a:spcBef>
              <a:spcPct val="0"/>
            </a:spcBef>
            <a:spcAft>
              <a:spcPct val="15000"/>
            </a:spcAft>
            <a:buChar char="•"/>
          </a:pPr>
          <a:r>
            <a:rPr lang="en-IN" sz="1700" b="1" kern="1200" dirty="0"/>
            <a:t>Effort</a:t>
          </a:r>
          <a:endParaRPr lang="en-US" sz="1700" b="1" kern="1200" dirty="0"/>
        </a:p>
        <a:p>
          <a:pPr marL="171450" lvl="1" indent="-171450" algn="l" defTabSz="755650">
            <a:lnSpc>
              <a:spcPct val="90000"/>
            </a:lnSpc>
            <a:spcBef>
              <a:spcPct val="0"/>
            </a:spcBef>
            <a:spcAft>
              <a:spcPct val="15000"/>
            </a:spcAft>
            <a:buChar char="•"/>
          </a:pPr>
          <a:r>
            <a:rPr lang="en-IN" sz="1700" b="1" kern="1200" dirty="0"/>
            <a:t>Skills</a:t>
          </a:r>
          <a:endParaRPr lang="en-US" sz="1700" b="1" kern="1200" dirty="0"/>
        </a:p>
        <a:p>
          <a:pPr marL="171450" lvl="1" indent="-171450" algn="l" defTabSz="755650">
            <a:lnSpc>
              <a:spcPct val="90000"/>
            </a:lnSpc>
            <a:spcBef>
              <a:spcPct val="0"/>
            </a:spcBef>
            <a:spcAft>
              <a:spcPct val="15000"/>
            </a:spcAft>
            <a:buChar char="•"/>
          </a:pPr>
          <a:r>
            <a:rPr lang="en-IN" sz="1700" b="1" kern="1200" dirty="0"/>
            <a:t>Education</a:t>
          </a:r>
          <a:endParaRPr lang="en-US" sz="1700" b="1" kern="1200" dirty="0"/>
        </a:p>
      </dsp:txBody>
      <dsp:txXfrm>
        <a:off x="1963998" y="357344"/>
        <a:ext cx="1489824" cy="1489824"/>
      </dsp:txXfrm>
    </dsp:sp>
    <dsp:sp modelId="{EC89B60B-646B-4755-B022-305ADA29DB46}">
      <dsp:nvSpPr>
        <dsp:cNvPr id="0" name=""/>
        <dsp:cNvSpPr/>
      </dsp:nvSpPr>
      <dsp:spPr>
        <a:xfrm>
          <a:off x="902969" y="280693"/>
          <a:ext cx="4213860" cy="2425700"/>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512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512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512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52EE4F1B-DBE0-4F1E-B412-49CA4B7A2779}" type="slidenum">
              <a:rPr lang="en-US"/>
              <a:pPr>
                <a:defRPr/>
              </a:pPr>
              <a:t>‹#›</a:t>
            </a:fld>
            <a:endParaRPr lang="en-US"/>
          </a:p>
        </p:txBody>
      </p:sp>
    </p:spTree>
    <p:extLst>
      <p:ext uri="{BB962C8B-B14F-4D97-AF65-F5344CB8AC3E}">
        <p14:creationId xmlns:p14="http://schemas.microsoft.com/office/powerpoint/2010/main" val="4560302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AFE087C7-FDD8-4C89-8735-B20DA0D4D5C6}" type="slidenum">
              <a:rPr lang="en-US"/>
              <a:pPr>
                <a:defRPr/>
              </a:pPr>
              <a:t>‹#›</a:t>
            </a:fld>
            <a:endParaRPr lang="en-US"/>
          </a:p>
        </p:txBody>
      </p:sp>
    </p:spTree>
    <p:extLst>
      <p:ext uri="{BB962C8B-B14F-4D97-AF65-F5344CB8AC3E}">
        <p14:creationId xmlns:p14="http://schemas.microsoft.com/office/powerpoint/2010/main" val="398228723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a:ln/>
        </p:spPr>
      </p:sp>
      <p:sp>
        <p:nvSpPr>
          <p:cNvPr id="1638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ln/>
        </p:spPr>
      </p:sp>
      <p:sp>
        <p:nvSpPr>
          <p:cNvPr id="1843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ln/>
        </p:spPr>
      </p:sp>
      <p:sp>
        <p:nvSpPr>
          <p:cNvPr id="20482" name="Rectangle 3"/>
          <p:cNvSpPr>
            <a:spLocks noGrp="1" noChangeArrowheads="1"/>
          </p:cNvSpPr>
          <p:nvPr>
            <p:ph type="body" idx="1"/>
          </p:nvPr>
        </p:nvSpPr>
        <p:spPr>
          <a:noFill/>
          <a:ln/>
        </p:spPr>
        <p:txBody>
          <a:bodyPr/>
          <a:lstStyle/>
          <a:p>
            <a:pPr eaLnBrk="1" hangingPunct="1"/>
            <a:r>
              <a:rPr lang="en-IN" dirty="0">
                <a:latin typeface="Times New Roman" pitchFamily="18" charset="0"/>
              </a:rPr>
              <a:t>Additional</a:t>
            </a:r>
            <a:r>
              <a:rPr lang="en-IN" baseline="0" dirty="0">
                <a:latin typeface="Times New Roman" pitchFamily="18" charset="0"/>
              </a:rPr>
              <a:t> Resources</a:t>
            </a:r>
            <a:r>
              <a:rPr lang="en-IN" dirty="0">
                <a:latin typeface="Times New Roman" pitchFamily="18" charset="0"/>
              </a:rPr>
              <a:t>:</a:t>
            </a:r>
            <a:r>
              <a:rPr lang="en-IN" baseline="0" dirty="0">
                <a:latin typeface="Times New Roman" pitchFamily="18" charset="0"/>
              </a:rPr>
              <a:t> </a:t>
            </a:r>
            <a:r>
              <a:rPr lang="en-IN" dirty="0">
                <a:latin typeface="Times New Roman" pitchFamily="18" charset="0"/>
              </a:rPr>
              <a:t>http://www.motivaction.co.uk/news/Employee-motivation%3A-Team-building-should-be-a-day-to-day-business-801538483.news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7C03A0E-2600-4204-A5D8-78964B02559D}" type="slidenum">
              <a:rPr lang="en-US" smtClean="0"/>
              <a:pPr>
                <a:defRPr/>
              </a:pPr>
              <a:t>4</a:t>
            </a:fld>
            <a:endParaRPr lang="en-US" dirty="0"/>
          </a:p>
        </p:txBody>
      </p:sp>
    </p:spTree>
    <p:extLst>
      <p:ext uri="{BB962C8B-B14F-4D97-AF65-F5344CB8AC3E}">
        <p14:creationId xmlns:p14="http://schemas.microsoft.com/office/powerpoint/2010/main" val="4165711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ln/>
        </p:spPr>
      </p:sp>
      <p:sp>
        <p:nvSpPr>
          <p:cNvPr id="23554" name="Rectangle 3"/>
          <p:cNvSpPr>
            <a:spLocks noGrp="1" noChangeArrowheads="1"/>
          </p:cNvSpPr>
          <p:nvPr>
            <p:ph type="body" idx="1"/>
          </p:nvPr>
        </p:nvSpPr>
        <p:spPr>
          <a:noFill/>
          <a:ln/>
        </p:spPr>
        <p:txBody>
          <a:bodyPr/>
          <a:lstStyle/>
          <a:p>
            <a:pPr eaLnBrk="1" hangingPunct="1"/>
            <a:endParaRPr lang="en-US" dirty="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7C03A0E-2600-4204-A5D8-78964B02559D}" type="slidenum">
              <a:rPr lang="en-US" smtClean="0"/>
              <a:pPr>
                <a:defRPr/>
              </a:pPr>
              <a:t>6</a:t>
            </a:fld>
            <a:endParaRPr lang="en-US" dirty="0"/>
          </a:p>
        </p:txBody>
      </p:sp>
    </p:spTree>
    <p:extLst>
      <p:ext uri="{BB962C8B-B14F-4D97-AF65-F5344CB8AC3E}">
        <p14:creationId xmlns:p14="http://schemas.microsoft.com/office/powerpoint/2010/main" val="4040937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ln/>
        </p:spPr>
      </p:sp>
      <p:sp>
        <p:nvSpPr>
          <p:cNvPr id="27650" name="Rectangle 3"/>
          <p:cNvSpPr>
            <a:spLocks noGrp="1" noChangeArrowheads="1"/>
          </p:cNvSpPr>
          <p:nvPr>
            <p:ph type="body" idx="1"/>
          </p:nvPr>
        </p:nvSpPr>
        <p:spPr>
          <a:noFill/>
          <a:ln/>
        </p:spPr>
        <p:txBody>
          <a:bodyPr/>
          <a:lstStyle/>
          <a:p>
            <a:pPr eaLnBrk="1" hangingPunct="1"/>
            <a:r>
              <a:rPr lang="en-IN" dirty="0">
                <a:latin typeface="Times New Roman" pitchFamily="18" charset="0"/>
              </a:rPr>
              <a:t>Additional</a:t>
            </a:r>
            <a:r>
              <a:rPr lang="en-IN" baseline="0" dirty="0">
                <a:latin typeface="Times New Roman" pitchFamily="18" charset="0"/>
              </a:rPr>
              <a:t> Resources</a:t>
            </a:r>
            <a:r>
              <a:rPr lang="en-IN" dirty="0">
                <a:latin typeface="Times New Roman" pitchFamily="18" charset="0"/>
              </a:rPr>
              <a:t>: http://www.businessinsider.com/working-conditions-at-an-amazon-warehouse-2013-2</a:t>
            </a:r>
            <a:endParaRPr lang="en-US" dirty="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7C03A0E-2600-4204-A5D8-78964B02559D}" type="slidenum">
              <a:rPr lang="en-US" smtClean="0"/>
              <a:pPr>
                <a:defRPr/>
              </a:pPr>
              <a:t>9</a:t>
            </a:fld>
            <a:endParaRPr lang="en-US" dirty="0"/>
          </a:p>
        </p:txBody>
      </p:sp>
    </p:spTree>
    <p:extLst>
      <p:ext uri="{BB962C8B-B14F-4D97-AF65-F5344CB8AC3E}">
        <p14:creationId xmlns:p14="http://schemas.microsoft.com/office/powerpoint/2010/main" val="2152200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ln/>
        </p:spPr>
      </p:sp>
      <p:sp>
        <p:nvSpPr>
          <p:cNvPr id="29698" name="Rectangle 3"/>
          <p:cNvSpPr>
            <a:spLocks noGrp="1" noChangeArrowheads="1"/>
          </p:cNvSpPr>
          <p:nvPr>
            <p:ph type="body" idx="1"/>
          </p:nvPr>
        </p:nvSpPr>
        <p:spPr>
          <a:noFill/>
          <a:ln/>
        </p:spPr>
        <p:txBody>
          <a:bodyPr/>
          <a:lstStyle/>
          <a:p>
            <a:r>
              <a:rPr lang="en-IN" dirty="0">
                <a:latin typeface="Times New Roman" pitchFamily="18" charset="0"/>
              </a:rPr>
              <a:t>Additional Resources</a:t>
            </a:r>
            <a:r>
              <a:rPr lang="en-IN" baseline="0" dirty="0">
                <a:latin typeface="Times New Roman" pitchFamily="18" charset="0"/>
              </a:rPr>
              <a:t>: http://en.wikipedia.org/wiki/Abraham_Maslow</a:t>
            </a:r>
            <a:endParaRPr lang="en-US" dirty="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ln/>
        </p:spPr>
      </p:sp>
      <p:sp>
        <p:nvSpPr>
          <p:cNvPr id="35842" name="Rectangle 3"/>
          <p:cNvSpPr>
            <a:spLocks noGrp="1" noChangeArrowheads="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IN" dirty="0">
                <a:latin typeface="Times New Roman" pitchFamily="18" charset="0"/>
              </a:rPr>
              <a:t>Additional Resources: http://www.youtube.com/watch?v=PA54HWLZ2e4</a:t>
            </a:r>
            <a:endParaRPr lang="en-US" dirty="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ln/>
        </p:spPr>
      </p:sp>
      <p:sp>
        <p:nvSpPr>
          <p:cNvPr id="33794" name="Rectangle 3"/>
          <p:cNvSpPr>
            <a:spLocks noGrp="1" noChangeArrowheads="1"/>
          </p:cNvSpPr>
          <p:nvPr>
            <p:ph type="body" idx="1"/>
          </p:nvPr>
        </p:nvSpPr>
        <p:spPr>
          <a:noFill/>
          <a:ln/>
        </p:spPr>
        <p:txBody>
          <a:bodyPr/>
          <a:lstStyle/>
          <a:p>
            <a:pPr eaLnBrk="1" hangingPunct="1"/>
            <a:endParaRPr lang="en-US" dirty="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ln/>
        </p:spPr>
      </p:sp>
      <p:sp>
        <p:nvSpPr>
          <p:cNvPr id="37890" name="Rectangle 3"/>
          <p:cNvSpPr>
            <a:spLocks noGrp="1" noChangeArrowheads="1"/>
          </p:cNvSpPr>
          <p:nvPr>
            <p:ph type="body" idx="1"/>
          </p:nvPr>
        </p:nvSpPr>
        <p:spPr>
          <a:noFill/>
          <a:ln/>
        </p:spPr>
        <p:txBody>
          <a:bodyPr/>
          <a:lstStyle/>
          <a:p>
            <a:endParaRPr lang="en-IN" sz="1200" b="0" i="0" u="none" strike="noStrike" kern="1200" baseline="0" dirty="0">
              <a:solidFill>
                <a:schemeClr val="tx1"/>
              </a:solidFill>
              <a:latin typeface="Times New Roman" charset="0"/>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7C03A0E-2600-4204-A5D8-78964B02559D}" type="slidenum">
              <a:rPr lang="en-US" smtClean="0"/>
              <a:pPr>
                <a:defRPr/>
              </a:pPr>
              <a:t>15</a:t>
            </a:fld>
            <a:endParaRPr lang="en-US" dirty="0"/>
          </a:p>
        </p:txBody>
      </p:sp>
    </p:spTree>
    <p:extLst>
      <p:ext uri="{BB962C8B-B14F-4D97-AF65-F5344CB8AC3E}">
        <p14:creationId xmlns:p14="http://schemas.microsoft.com/office/powerpoint/2010/main" val="7579425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ln/>
        </p:spPr>
      </p:sp>
      <p:sp>
        <p:nvSpPr>
          <p:cNvPr id="46082" name="Rectangle 3"/>
          <p:cNvSpPr>
            <a:spLocks noGrp="1" noChangeArrowheads="1"/>
          </p:cNvSpPr>
          <p:nvPr>
            <p:ph type="body" idx="1"/>
          </p:nvPr>
        </p:nvSpPr>
        <p:spPr>
          <a:noFill/>
          <a:ln/>
        </p:spPr>
        <p:txBody>
          <a:bodyPr/>
          <a:lstStyle/>
          <a:p>
            <a:r>
              <a:rPr lang="en-US" sz="1200" b="0" i="0" u="none" strike="noStrike" kern="1200" baseline="0" dirty="0">
                <a:solidFill>
                  <a:schemeClr val="tx1"/>
                </a:solidFill>
                <a:latin typeface="Times New Roman" charset="0"/>
                <a:ea typeface="+mn-ea"/>
                <a:cs typeface="+mn-cs"/>
              </a:rPr>
              <a:t>Additional Resources:</a:t>
            </a:r>
          </a:p>
          <a:p>
            <a:endParaRPr lang="en-US" sz="1200" b="0" i="0" u="none" strike="noStrike" kern="1200" baseline="0" dirty="0">
              <a:solidFill>
                <a:schemeClr val="tx1"/>
              </a:solidFill>
              <a:latin typeface="Times New Roman" charset="0"/>
              <a:ea typeface="+mn-ea"/>
              <a:cs typeface="+mn-cs"/>
            </a:endParaRPr>
          </a:p>
          <a:p>
            <a:r>
              <a:rPr lang="en-US" sz="1200" b="0" i="0" u="none" strike="noStrike" kern="1200" baseline="0" dirty="0">
                <a:solidFill>
                  <a:schemeClr val="tx1"/>
                </a:solidFill>
                <a:latin typeface="Times New Roman" charset="0"/>
                <a:ea typeface="+mn-ea"/>
                <a:cs typeface="+mn-cs"/>
              </a:rPr>
              <a:t>http://insight.kellogg.northwestern.edu/article/reward_now_punish_later</a:t>
            </a:r>
            <a:endParaRPr lang="en-US" dirty="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7C03A0E-2600-4204-A5D8-78964B02559D}" type="slidenum">
              <a:rPr lang="en-US" smtClean="0"/>
              <a:pPr>
                <a:defRPr/>
              </a:pPr>
              <a:t>18</a:t>
            </a:fld>
            <a:endParaRPr lang="en-US" dirty="0"/>
          </a:p>
        </p:txBody>
      </p:sp>
    </p:spTree>
    <p:extLst>
      <p:ext uri="{BB962C8B-B14F-4D97-AF65-F5344CB8AC3E}">
        <p14:creationId xmlns:p14="http://schemas.microsoft.com/office/powerpoint/2010/main" val="26317359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ln/>
        </p:spPr>
      </p:sp>
      <p:sp>
        <p:nvSpPr>
          <p:cNvPr id="48130" name="Rectangle 3"/>
          <p:cNvSpPr>
            <a:spLocks noGrp="1" noChangeArrowheads="1"/>
          </p:cNvSpPr>
          <p:nvPr>
            <p:ph type="body" idx="1"/>
          </p:nvPr>
        </p:nvSpPr>
        <p:spPr>
          <a:noFill/>
          <a:ln/>
        </p:spPr>
        <p:txBody>
          <a:bodyPr/>
          <a:lstStyle/>
          <a:p>
            <a:endParaRPr lang="en-US" dirty="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ln/>
        </p:spPr>
      </p:sp>
      <p:sp>
        <p:nvSpPr>
          <p:cNvPr id="50178" name="Rectangle 3"/>
          <p:cNvSpPr>
            <a:spLocks noGrp="1" noChangeArrowheads="1"/>
          </p:cNvSpPr>
          <p:nvPr>
            <p:ph type="body" idx="1"/>
          </p:nvPr>
        </p:nvSpPr>
        <p:spPr>
          <a:noFill/>
          <a:ln/>
        </p:spPr>
        <p:txBody>
          <a:bodyPr/>
          <a:lstStyle/>
          <a:p>
            <a:endParaRPr lang="en-US" dirty="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IN" sz="1200" b="0" i="0" u="none" strike="noStrike" kern="1200" baseline="0" dirty="0">
                <a:solidFill>
                  <a:schemeClr val="tx1"/>
                </a:solidFill>
                <a:latin typeface="Times New Roman" charset="0"/>
                <a:ea typeface="+mn-ea"/>
                <a:cs typeface="+mn-cs"/>
              </a:rPr>
              <a:t>Additional Resources: http://www.youtube.com/watch?v=usN6nu_nuKg</a:t>
            </a:r>
            <a:endParaRPr lang="en-US" dirty="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Resources:</a:t>
            </a:r>
            <a:r>
              <a:rPr lang="en-US" baseline="0" dirty="0"/>
              <a:t> </a:t>
            </a:r>
            <a:r>
              <a:rPr lang="en-US" dirty="0"/>
              <a:t>http://visual.ly/motivation</a:t>
            </a:r>
          </a:p>
        </p:txBody>
      </p:sp>
      <p:sp>
        <p:nvSpPr>
          <p:cNvPr id="4" name="Slide Number Placeholder 3"/>
          <p:cNvSpPr>
            <a:spLocks noGrp="1"/>
          </p:cNvSpPr>
          <p:nvPr>
            <p:ph type="sldNum" sz="quarter" idx="10"/>
          </p:nvPr>
        </p:nvSpPr>
        <p:spPr/>
        <p:txBody>
          <a:bodyPr/>
          <a:lstStyle/>
          <a:p>
            <a:pPr>
              <a:defRPr/>
            </a:pPr>
            <a:fld id="{E7C03A0E-2600-4204-A5D8-78964B02559D}" type="slidenum">
              <a:rPr lang="en-US" smtClean="0"/>
              <a:pPr>
                <a:defRPr/>
              </a:pPr>
              <a:t>24</a:t>
            </a:fld>
            <a:endParaRPr lang="en-US" dirty="0"/>
          </a:p>
        </p:txBody>
      </p:sp>
    </p:spTree>
    <p:extLst>
      <p:ext uri="{BB962C8B-B14F-4D97-AF65-F5344CB8AC3E}">
        <p14:creationId xmlns:p14="http://schemas.microsoft.com/office/powerpoint/2010/main" val="16961432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noFill/>
          <a:ln/>
        </p:spPr>
        <p:txBody>
          <a:bodyPr/>
          <a:lstStyle/>
          <a:p>
            <a:r>
              <a:rPr lang="en-IN" sz="1200" b="0" i="0" u="none" strike="noStrike" kern="1200" baseline="0" dirty="0">
                <a:solidFill>
                  <a:schemeClr val="tx1"/>
                </a:solidFill>
                <a:latin typeface="Times New Roman" charset="0"/>
                <a:ea typeface="+mn-ea"/>
                <a:cs typeface="+mn-cs"/>
              </a:rPr>
              <a:t>Additional Resources: http://www.economist.com/node/14299761</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ln/>
        </p:spPr>
      </p:sp>
      <p:sp>
        <p:nvSpPr>
          <p:cNvPr id="58370" name="Rectangle 3"/>
          <p:cNvSpPr>
            <a:spLocks noGrp="1" noChangeArrowheads="1"/>
          </p:cNvSpPr>
          <p:nvPr>
            <p:ph type="body" idx="1"/>
          </p:nvPr>
        </p:nvSpPr>
        <p:spPr>
          <a:noFill/>
          <a:ln/>
        </p:spPr>
        <p:txBody>
          <a:bodyPr/>
          <a:lstStyle/>
          <a:p>
            <a:pPr eaLnBrk="1" hangingPunct="1"/>
            <a:endParaRPr lang="en-US" dirty="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ln/>
        </p:spPr>
      </p:sp>
      <p:sp>
        <p:nvSpPr>
          <p:cNvPr id="60418" name="Rectangle 3"/>
          <p:cNvSpPr>
            <a:spLocks noGrp="1" noChangeArrowheads="1"/>
          </p:cNvSpPr>
          <p:nvPr>
            <p:ph type="body" idx="1"/>
          </p:nvPr>
        </p:nvSpPr>
        <p:spPr>
          <a:noFill/>
          <a:ln/>
        </p:spPr>
        <p:txBody>
          <a:bodyPr/>
          <a:lstStyle/>
          <a:p>
            <a:r>
              <a:rPr lang="en-IN" sz="1200" b="0" i="0" u="none" strike="noStrike" kern="1200" baseline="0" dirty="0">
                <a:solidFill>
                  <a:schemeClr val="tx1"/>
                </a:solidFill>
                <a:latin typeface="Times New Roman" charset="0"/>
                <a:ea typeface="+mn-ea"/>
                <a:cs typeface="+mn-cs"/>
              </a:rPr>
              <a:t>Additional Resources: </a:t>
            </a:r>
            <a:r>
              <a:rPr lang="en-IN" sz="1200" b="0" i="0" u="sng" strike="noStrike" kern="1200" baseline="0" dirty="0">
                <a:solidFill>
                  <a:schemeClr val="tx1"/>
                </a:solidFill>
                <a:latin typeface="Times New Roman" charset="0"/>
                <a:ea typeface="+mn-ea"/>
                <a:cs typeface="+mn-cs"/>
              </a:rPr>
              <a:t>http://www.techrepublic.com/blog/tech-manager/job-enrichment-vs-job-enlargement/7695</a:t>
            </a:r>
          </a:p>
          <a:p>
            <a:endParaRPr lang="en-IN" sz="1200" b="0" i="0" u="none" strike="noStrike" kern="1200" baseline="0" dirty="0">
              <a:solidFill>
                <a:schemeClr val="tx1"/>
              </a:solidFill>
              <a:latin typeface="Times New Roman" charset="0"/>
              <a:ea typeface="+mn-ea"/>
              <a:cs typeface="+mn-cs"/>
            </a:endParaRPr>
          </a:p>
          <a:p>
            <a:r>
              <a:rPr lang="en-IN" sz="1200" b="0" i="0" u="none" strike="noStrike" kern="1200" baseline="0" dirty="0">
                <a:solidFill>
                  <a:schemeClr val="tx1"/>
                </a:solidFill>
                <a:latin typeface="Times New Roman" charset="0"/>
                <a:ea typeface="+mn-ea"/>
                <a:cs typeface="+mn-cs"/>
              </a:rPr>
              <a:t>Read about other ways in which managers redesign jobs at </a:t>
            </a:r>
            <a:r>
              <a:rPr lang="en-IN" sz="1200" b="0" i="0" u="sng" strike="noStrike" kern="1200" baseline="0" dirty="0">
                <a:solidFill>
                  <a:schemeClr val="tx1"/>
                </a:solidFill>
                <a:latin typeface="Times New Roman" charset="0"/>
                <a:ea typeface="+mn-ea"/>
                <a:cs typeface="+mn-cs"/>
              </a:rPr>
              <a:t>http://www.citeman.com/13452-techniques-for-designing-jobs.html</a:t>
            </a:r>
            <a:endParaRPr lang="en-US" u="sng" dirty="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ln/>
        </p:spPr>
      </p:sp>
      <p:sp>
        <p:nvSpPr>
          <p:cNvPr id="62466" name="Rectangle 3"/>
          <p:cNvSpPr>
            <a:spLocks noGrp="1" noChangeArrowheads="1"/>
          </p:cNvSpPr>
          <p:nvPr>
            <p:ph type="body" idx="1"/>
          </p:nvPr>
        </p:nvSpPr>
        <p:spPr>
          <a:noFill/>
          <a:ln/>
        </p:spPr>
        <p:txBody>
          <a:bodyPr/>
          <a:lstStyle/>
          <a:p>
            <a:endParaRPr lang="en-US" dirty="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ln/>
        </p:spPr>
      </p:sp>
      <p:sp>
        <p:nvSpPr>
          <p:cNvPr id="64514" name="Rectangle 3"/>
          <p:cNvSpPr>
            <a:spLocks noGrp="1" noChangeArrowheads="1"/>
          </p:cNvSpPr>
          <p:nvPr>
            <p:ph type="body" idx="1"/>
          </p:nvPr>
        </p:nvSpPr>
        <p:spPr>
          <a:noFill/>
          <a:ln/>
        </p:spPr>
        <p:txBody>
          <a:bodyPr/>
          <a:lstStyle/>
          <a:p>
            <a:endParaRPr lang="en-US" dirty="0">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7C03A0E-2600-4204-A5D8-78964B02559D}" type="slidenum">
              <a:rPr lang="en-US" smtClean="0"/>
              <a:pPr>
                <a:defRPr/>
              </a:pPr>
              <a:t>31</a:t>
            </a:fld>
            <a:endParaRPr lang="en-US" dirty="0"/>
          </a:p>
        </p:txBody>
      </p:sp>
    </p:spTree>
    <p:extLst>
      <p:ext uri="{BB962C8B-B14F-4D97-AF65-F5344CB8AC3E}">
        <p14:creationId xmlns:p14="http://schemas.microsoft.com/office/powerpoint/2010/main" val="10579310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ln/>
        </p:spPr>
      </p:sp>
      <p:sp>
        <p:nvSpPr>
          <p:cNvPr id="66562" name="Rectangle 3"/>
          <p:cNvSpPr>
            <a:spLocks noGrp="1" noChangeArrowheads="1"/>
          </p:cNvSpPr>
          <p:nvPr>
            <p:ph type="body" idx="1"/>
          </p:nvPr>
        </p:nvSpPr>
        <p:spPr>
          <a:noFill/>
          <a:ln/>
        </p:spPr>
        <p:txBody>
          <a:bodyPr/>
          <a:lstStyle/>
          <a:p>
            <a:pPr eaLnBrk="1" hangingPunct="1"/>
            <a:r>
              <a:rPr lang="en-IN" dirty="0">
                <a:latin typeface="Times New Roman" pitchFamily="18" charset="0"/>
              </a:rPr>
              <a:t>Additional</a:t>
            </a:r>
            <a:r>
              <a:rPr lang="en-IN" baseline="0" dirty="0">
                <a:latin typeface="Times New Roman" pitchFamily="18" charset="0"/>
              </a:rPr>
              <a:t> Resources</a:t>
            </a:r>
            <a:r>
              <a:rPr lang="en-IN" dirty="0">
                <a:latin typeface="Times New Roman" pitchFamily="18" charset="0"/>
              </a:rPr>
              <a:t>: http://hrweb.berkeley.edu/er/leaves/flexible/choose/part-time</a:t>
            </a:r>
            <a:endParaRPr lang="en-US" dirty="0">
              <a:latin typeface="Times New Roman"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7C03A0E-2600-4204-A5D8-78964B02559D}" type="slidenum">
              <a:rPr lang="en-US" smtClean="0"/>
              <a:pPr>
                <a:defRPr/>
              </a:pPr>
              <a:t>33</a:t>
            </a:fld>
            <a:endParaRPr lang="en-US" dirty="0"/>
          </a:p>
        </p:txBody>
      </p:sp>
    </p:spTree>
    <p:extLst>
      <p:ext uri="{BB962C8B-B14F-4D97-AF65-F5344CB8AC3E}">
        <p14:creationId xmlns:p14="http://schemas.microsoft.com/office/powerpoint/2010/main" val="40792420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ln/>
        </p:spPr>
      </p:sp>
      <p:sp>
        <p:nvSpPr>
          <p:cNvPr id="68610" name="Rectangle 3"/>
          <p:cNvSpPr>
            <a:spLocks noGrp="1" noChangeArrowheads="1"/>
          </p:cNvSpPr>
          <p:nvPr>
            <p:ph type="body" idx="1"/>
          </p:nvPr>
        </p:nvSpPr>
        <p:spPr>
          <a:noFill/>
          <a:ln/>
        </p:spPr>
        <p:txBody>
          <a:bodyPr/>
          <a:lstStyle/>
          <a:p>
            <a:endParaRPr lang="en-US" dirty="0">
              <a:latin typeface="Times New Roman"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Additional</a:t>
            </a:r>
            <a:r>
              <a:rPr lang="en-IN" baseline="0" dirty="0"/>
              <a:t> Resources</a:t>
            </a:r>
            <a:r>
              <a:rPr lang="en-IN" dirty="0"/>
              <a:t>: http://www.youtube.com/watch?v=ugz3obFBNZA</a:t>
            </a:r>
            <a:endParaRPr lang="en-US" dirty="0"/>
          </a:p>
        </p:txBody>
      </p:sp>
      <p:sp>
        <p:nvSpPr>
          <p:cNvPr id="4" name="Slide Number Placeholder 3"/>
          <p:cNvSpPr>
            <a:spLocks noGrp="1"/>
          </p:cNvSpPr>
          <p:nvPr>
            <p:ph type="sldNum" sz="quarter" idx="10"/>
          </p:nvPr>
        </p:nvSpPr>
        <p:spPr/>
        <p:txBody>
          <a:bodyPr/>
          <a:lstStyle/>
          <a:p>
            <a:pPr>
              <a:defRPr/>
            </a:pPr>
            <a:fld id="{E7C03A0E-2600-4204-A5D8-78964B02559D}" type="slidenum">
              <a:rPr lang="en-US" smtClean="0"/>
              <a:pPr>
                <a:defRPr/>
              </a:pPr>
              <a:t>35</a:t>
            </a:fld>
            <a:endParaRPr lang="en-US" dirty="0"/>
          </a:p>
        </p:txBody>
      </p:sp>
    </p:spTree>
    <p:extLst>
      <p:ext uri="{BB962C8B-B14F-4D97-AF65-F5344CB8AC3E}">
        <p14:creationId xmlns:p14="http://schemas.microsoft.com/office/powerpoint/2010/main" val="23526046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noTextEdit="1"/>
          </p:cNvSpPr>
          <p:nvPr>
            <p:ph type="sldImg"/>
          </p:nvPr>
        </p:nvSpPr>
        <p:spPr>
          <a:ln/>
        </p:spPr>
      </p:sp>
      <p:sp>
        <p:nvSpPr>
          <p:cNvPr id="70658" name="Rectangle 3"/>
          <p:cNvSpPr>
            <a:spLocks noGrp="1" noChangeArrowheads="1"/>
          </p:cNvSpPr>
          <p:nvPr>
            <p:ph type="body" idx="1"/>
          </p:nvPr>
        </p:nvSpPr>
        <p:spPr>
          <a:noFill/>
          <a:ln/>
        </p:spPr>
        <p:txBody>
          <a:bodyPr/>
          <a:lstStyle/>
          <a:p>
            <a:endParaRPr lang="en-US" dirty="0">
              <a:latin typeface="Times New Roman"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noTextEdit="1"/>
          </p:cNvSpPr>
          <p:nvPr>
            <p:ph type="sldImg"/>
          </p:nvPr>
        </p:nvSpPr>
        <p:spPr>
          <a:ln/>
        </p:spPr>
      </p:sp>
      <p:sp>
        <p:nvSpPr>
          <p:cNvPr id="72706" name="Rectangle 3"/>
          <p:cNvSpPr>
            <a:spLocks noGrp="1" noChangeArrowheads="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Additional</a:t>
            </a:r>
            <a:r>
              <a:rPr lang="en-US" baseline="0" dirty="0"/>
              <a:t> Resources</a:t>
            </a:r>
            <a:r>
              <a:rPr lang="en-US" dirty="0"/>
              <a:t>: http://www.retail-week.com/in-business/retail-surgery/what-are-the-benefits-of-employee-ownership-and-is-it-viable-for-retailers/5045625.article?blocktitle=In-Depth&amp;contentID=5965</a:t>
            </a:r>
          </a:p>
          <a:p>
            <a:endParaRPr lang="en-US" dirty="0">
              <a:latin typeface="Times New Roman"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Rot="1" noChangeAspect="1" noChangeArrowheads="1" noTextEdit="1"/>
          </p:cNvSpPr>
          <p:nvPr>
            <p:ph type="sldImg"/>
          </p:nvPr>
        </p:nvSpPr>
        <p:spPr>
          <a:ln/>
        </p:spPr>
      </p:sp>
      <p:sp>
        <p:nvSpPr>
          <p:cNvPr id="74754" name="Rectangle 3"/>
          <p:cNvSpPr>
            <a:spLocks noGrp="1" noChangeArrowheads="1"/>
          </p:cNvSpPr>
          <p:nvPr>
            <p:ph type="body" idx="1"/>
          </p:nvPr>
        </p:nvSpPr>
        <p:spPr>
          <a:noFill/>
          <a:ln/>
        </p:spPr>
        <p:txBody>
          <a:bodyPr/>
          <a:lstStyle/>
          <a:p>
            <a:pPr eaLnBrk="1" hangingPunct="1"/>
            <a:r>
              <a:rPr lang="en-US" dirty="0">
                <a:latin typeface="Times New Roman" pitchFamily="18" charset="0"/>
              </a:rPr>
              <a:t>Additional Resources: http://www.youtube.com/watch?v=zacF1pZR1Fg</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noTextEdit="1"/>
          </p:cNvSpPr>
          <p:nvPr>
            <p:ph type="sldImg"/>
          </p:nvPr>
        </p:nvSpPr>
        <p:spPr>
          <a:ln/>
        </p:spPr>
      </p:sp>
      <p:sp>
        <p:nvSpPr>
          <p:cNvPr id="76802"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Rot="1" noChangeAspect="1" noChangeArrowheads="1" noTextEdit="1"/>
          </p:cNvSpPr>
          <p:nvPr>
            <p:ph type="sldImg"/>
          </p:nvPr>
        </p:nvSpPr>
        <p:spPr>
          <a:ln/>
        </p:spPr>
      </p:sp>
      <p:sp>
        <p:nvSpPr>
          <p:cNvPr id="78850" name="Rectangle 3"/>
          <p:cNvSpPr>
            <a:spLocks noGrp="1" noChangeArrowheads="1"/>
          </p:cNvSpPr>
          <p:nvPr>
            <p:ph type="body" idx="1"/>
          </p:nvPr>
        </p:nvSpPr>
        <p:spPr>
          <a:noFill/>
          <a:ln/>
        </p:spPr>
        <p:txBody>
          <a:bodyPr/>
          <a:lstStyle/>
          <a:p>
            <a:endParaRPr lang="en-IN" sz="1200" b="0" i="0" u="none" strike="noStrike" kern="1200" baseline="0" dirty="0">
              <a:solidFill>
                <a:schemeClr val="tx1"/>
              </a:solidFill>
              <a:latin typeface="Times New Roman" charset="0"/>
              <a:ea typeface="+mn-ea"/>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Times New Roman" charset="0"/>
              <a:ea typeface="+mn-ea"/>
              <a:cs typeface="+mn-cs"/>
            </a:endParaRPr>
          </a:p>
        </p:txBody>
      </p:sp>
      <p:sp>
        <p:nvSpPr>
          <p:cNvPr id="4" name="Slide Number Placeholder 3"/>
          <p:cNvSpPr>
            <a:spLocks noGrp="1"/>
          </p:cNvSpPr>
          <p:nvPr>
            <p:ph type="sldNum" sz="quarter" idx="10"/>
          </p:nvPr>
        </p:nvSpPr>
        <p:spPr/>
        <p:txBody>
          <a:bodyPr/>
          <a:lstStyle/>
          <a:p>
            <a:pPr>
              <a:defRPr/>
            </a:pPr>
            <a:fld id="{E7C03A0E-2600-4204-A5D8-78964B02559D}" type="slidenum">
              <a:rPr lang="en-US" smtClean="0"/>
              <a:pPr>
                <a:defRPr/>
              </a:pPr>
              <a:t>45</a:t>
            </a:fld>
            <a:endParaRPr lang="en-US" dirty="0"/>
          </a:p>
        </p:txBody>
      </p:sp>
    </p:spTree>
    <p:extLst>
      <p:ext uri="{BB962C8B-B14F-4D97-AF65-F5344CB8AC3E}">
        <p14:creationId xmlns:p14="http://schemas.microsoft.com/office/powerpoint/2010/main" val="3268528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Rot="1" noChangeAspect="1" noChangeArrowheads="1" noTextEdit="1"/>
          </p:cNvSpPr>
          <p:nvPr>
            <p:ph type="sldImg"/>
          </p:nvPr>
        </p:nvSpPr>
        <p:spPr>
          <a:ln/>
        </p:spPr>
      </p:sp>
      <p:sp>
        <p:nvSpPr>
          <p:cNvPr id="80898" name="Rectangle 3"/>
          <p:cNvSpPr>
            <a:spLocks noGrp="1" noChangeArrowheads="1"/>
          </p:cNvSpPr>
          <p:nvPr>
            <p:ph type="body" idx="1"/>
          </p:nvPr>
        </p:nvSpPr>
        <p:spPr>
          <a:noFill/>
          <a:ln/>
        </p:spPr>
        <p:txBody>
          <a:bodyPr/>
          <a:lstStyle/>
          <a:p>
            <a:endParaRPr lang="en-US" dirty="0">
              <a:latin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E7C03A0E-2600-4204-A5D8-78964B02559D}" type="slidenum">
              <a:rPr lang="en-US" smtClean="0"/>
              <a:pPr>
                <a:defRPr/>
              </a:pPr>
              <a:t>47</a:t>
            </a:fld>
            <a:endParaRPr lang="en-US" dirty="0"/>
          </a:p>
        </p:txBody>
      </p:sp>
    </p:spTree>
    <p:extLst>
      <p:ext uri="{BB962C8B-B14F-4D97-AF65-F5344CB8AC3E}">
        <p14:creationId xmlns:p14="http://schemas.microsoft.com/office/powerpoint/2010/main" val="33870752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gradFill>
          <a:gsLst>
            <a:gs pos="0">
              <a:srgbClr val="006600"/>
            </a:gs>
            <a:gs pos="39999">
              <a:srgbClr val="339933"/>
            </a:gs>
            <a:gs pos="70000">
              <a:srgbClr val="339966"/>
            </a:gs>
            <a:gs pos="100000">
              <a:srgbClr val="FFEBFA"/>
            </a:gs>
          </a:gsLst>
          <a:lin ang="5400000" scaled="0"/>
        </a:gra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467360"/>
            <a:ext cx="4495799" cy="5752859"/>
          </a:xfrm>
          <a:prstGeom prst="rect">
            <a:avLst/>
          </a:prstGeom>
          <a:effectLst>
            <a:outerShdw blurRad="50800" dist="38100" dir="2700000" algn="tl" rotWithShape="0">
              <a:prstClr val="black">
                <a:alpha val="40000"/>
              </a:prstClr>
            </a:outerShdw>
          </a:effectLst>
        </p:spPr>
      </p:pic>
      <p:sp>
        <p:nvSpPr>
          <p:cNvPr id="2" name="Title 1"/>
          <p:cNvSpPr>
            <a:spLocks noGrp="1"/>
          </p:cNvSpPr>
          <p:nvPr>
            <p:ph type="ctrTitle"/>
          </p:nvPr>
        </p:nvSpPr>
        <p:spPr>
          <a:xfrm>
            <a:off x="5257800" y="1752600"/>
            <a:ext cx="3657600" cy="3124200"/>
          </a:xfrm>
        </p:spPr>
        <p:txBody>
          <a:bodyPr/>
          <a:lstStyle>
            <a:lvl1pPr>
              <a:defRPr sz="3200" b="1" i="0" spc="-100">
                <a:solidFill>
                  <a:schemeClr val="tx1"/>
                </a:solidFill>
                <a:latin typeface="+mj-lt"/>
                <a:cs typeface="Arial Black" pitchFamily="34" charset="0"/>
              </a:defRPr>
            </a:lvl1pPr>
          </a:lstStyle>
          <a:p>
            <a:r>
              <a:rPr lang="en-US" dirty="0"/>
              <a:t>Click to edit Master title style</a:t>
            </a:r>
          </a:p>
        </p:txBody>
      </p:sp>
      <p:sp>
        <p:nvSpPr>
          <p:cNvPr id="7" name="TextBox 6"/>
          <p:cNvSpPr txBox="1"/>
          <p:nvPr/>
        </p:nvSpPr>
        <p:spPr>
          <a:xfrm>
            <a:off x="6096000" y="518160"/>
            <a:ext cx="1676400" cy="1323439"/>
          </a:xfrm>
          <a:prstGeom prst="rect">
            <a:avLst/>
          </a:prstGeom>
          <a:noFill/>
        </p:spPr>
        <p:txBody>
          <a:bodyPr wrap="square" rtlCol="0">
            <a:spAutoFit/>
          </a:bodyPr>
          <a:lstStyle/>
          <a:p>
            <a:pPr algn="ctr"/>
            <a:r>
              <a:rPr lang="en-US" sz="8000" b="0" i="0" spc="-510" dirty="0">
                <a:solidFill>
                  <a:srgbClr val="FFC000"/>
                </a:solidFill>
                <a:effectLst>
                  <a:outerShdw blurRad="38100" dist="38100" dir="2700000" algn="tl">
                    <a:srgbClr val="000000">
                      <a:alpha val="43137"/>
                    </a:srgbClr>
                  </a:outerShdw>
                </a:effectLst>
                <a:latin typeface="Lucida Sans"/>
                <a:cs typeface="Lucida Sans"/>
              </a:rPr>
              <a:t>10</a:t>
            </a:r>
          </a:p>
        </p:txBody>
      </p:sp>
    </p:spTree>
  </p:cSld>
  <p:clrMapOvr>
    <a:overrideClrMapping bg1="lt1" tx1="dk1" bg2="lt2" tx2="dk2" accent1="accent1" accent2="accent2" accent3="accent3" accent4="accent4" accent5="accent5" accent6="accent6" hlink="hlink" folHlink="folHlink"/>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8077200" cy="990600"/>
          </a:xfrm>
          <a:gradFill>
            <a:gsLst>
              <a:gs pos="0">
                <a:srgbClr val="006600"/>
              </a:gs>
              <a:gs pos="72000">
                <a:srgbClr val="339933"/>
              </a:gs>
              <a:gs pos="100000">
                <a:srgbClr val="FFEBFA"/>
              </a:gs>
            </a:gsLst>
            <a:lin ang="5400000" scaled="0"/>
          </a:gradFill>
          <a:ln cap="rnd"/>
          <a:effectLst>
            <a:softEdge rad="63500"/>
          </a:effectLst>
        </p:spPr>
        <p:txBody>
          <a:bodyPr/>
          <a:lstStyle>
            <a:lvl1pPr>
              <a:defRPr sz="3200">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609600" y="1600200"/>
            <a:ext cx="8077200" cy="4800600"/>
          </a:xfrm>
        </p:spPr>
        <p:txBody>
          <a:bodyPr/>
          <a:lstStyle>
            <a:lvl1pPr>
              <a:lnSpc>
                <a:spcPct val="90000"/>
              </a:lnSpc>
              <a:buClr>
                <a:srgbClr val="006600"/>
              </a:buClr>
              <a:buSzPct val="100000"/>
              <a:defRPr/>
            </a:lvl1pPr>
            <a:lvl2pPr>
              <a:lnSpc>
                <a:spcPct val="90000"/>
              </a:lnSpc>
              <a:buClr>
                <a:srgbClr val="FFCC00"/>
              </a:buClr>
              <a:defRPr sz="2400"/>
            </a:lvl2pPr>
            <a:lvl3pPr marL="1143000" indent="-228600">
              <a:buClr>
                <a:srgbClr val="7030A0"/>
              </a:buClr>
              <a:buFont typeface="Wingdings" panose="05000000000000000000" pitchFamily="2" charset="2"/>
              <a:buChar cha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ound Diagonal Corner Rectangle 3"/>
          <p:cNvSpPr/>
          <p:nvPr userDrawn="1"/>
        </p:nvSpPr>
        <p:spPr>
          <a:xfrm>
            <a:off x="152400" y="152400"/>
            <a:ext cx="8915400" cy="6629400"/>
          </a:xfrm>
          <a:prstGeom prst="round2DiagRect">
            <a:avLst/>
          </a:prstGeom>
          <a:noFill/>
          <a:ln w="4445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800600"/>
          </a:xfrm>
        </p:spPr>
        <p:txBody>
          <a:bodyPr/>
          <a:lstStyle>
            <a:lvl1pPr marL="342900" marR="0" indent="-342900" algn="l" defTabSz="914400" rtl="0" eaLnBrk="1" fontAlgn="base" latinLnBrk="0" hangingPunct="1">
              <a:lnSpc>
                <a:spcPct val="100000"/>
              </a:lnSpc>
              <a:spcBef>
                <a:spcPct val="20000"/>
              </a:spcBef>
              <a:spcAft>
                <a:spcPct val="0"/>
              </a:spcAft>
              <a:buClr>
                <a:srgbClr val="006600"/>
              </a:buClr>
              <a:buSzPct val="80000"/>
              <a:buFont typeface="Wingdings" pitchFamily="2" charset="2"/>
              <a:buChar char="§"/>
              <a:tabLst/>
              <a:defRPr sz="2800"/>
            </a:lvl1pPr>
            <a:lvl2pPr marL="742950" marR="0" indent="-285750" algn="l" defTabSz="914400" rtl="0" eaLnBrk="1" fontAlgn="base" latinLnBrk="0" hangingPunct="1">
              <a:lnSpc>
                <a:spcPct val="100000"/>
              </a:lnSpc>
              <a:spcBef>
                <a:spcPct val="20000"/>
              </a:spcBef>
              <a:spcAft>
                <a:spcPct val="0"/>
              </a:spcAft>
              <a:buClr>
                <a:srgbClr val="FFC000"/>
              </a:buClr>
              <a:buSzTx/>
              <a:buFont typeface="Arial" charset="0"/>
              <a:buChar char="•"/>
              <a:tabLst/>
              <a:defRPr sz="2400"/>
            </a:lvl2pPr>
            <a:lvl3pPr marL="1143000" marR="0" indent="-228600" algn="l" defTabSz="914400" rtl="0" eaLnBrk="1" fontAlgn="base" latinLnBrk="0" hangingPunct="1">
              <a:lnSpc>
                <a:spcPct val="100000"/>
              </a:lnSpc>
              <a:spcBef>
                <a:spcPct val="20000"/>
              </a:spcBef>
              <a:spcAft>
                <a:spcPct val="0"/>
              </a:spcAft>
              <a:buClr>
                <a:srgbClr val="7030A0"/>
              </a:buClr>
              <a:buSzPct val="100000"/>
              <a:buFont typeface="Wingdings" panose="05000000000000000000" pitchFamily="2" charset="2"/>
              <a:buChar char="§"/>
              <a:tabLst/>
              <a:defRPr sz="2000"/>
            </a:lvl3pPr>
            <a:lvl4pPr marL="1600200" marR="0" indent="-228600" algn="l" defTabSz="914400" rtl="0" eaLnBrk="1" fontAlgn="base" latinLnBrk="0" hangingPunct="1">
              <a:lnSpc>
                <a:spcPct val="100000"/>
              </a:lnSpc>
              <a:spcBef>
                <a:spcPct val="20000"/>
              </a:spcBef>
              <a:spcAft>
                <a:spcPct val="0"/>
              </a:spcAft>
              <a:buClrTx/>
              <a:buSzTx/>
              <a:buFont typeface="Arial" charset="0"/>
              <a:buChar char="-"/>
              <a:tabLst/>
              <a:defRPr sz="1800"/>
            </a:lvl4pPr>
            <a:lvl5pPr marL="2057400" marR="0" indent="-228600" algn="l" defTabSz="914400" rtl="0" eaLnBrk="1" fontAlgn="base" latinLnBrk="0" hangingPunct="1">
              <a:lnSpc>
                <a:spcPct val="100000"/>
              </a:lnSpc>
              <a:spcBef>
                <a:spcPct val="20000"/>
              </a:spcBef>
              <a:spcAft>
                <a:spcPct val="0"/>
              </a:spcAft>
              <a:buClrTx/>
              <a:buSzTx/>
              <a:buFontTx/>
              <a:buChar char="»"/>
              <a:tabLst/>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ound Diagonal Corner Rectangle 5"/>
          <p:cNvSpPr/>
          <p:nvPr userDrawn="1"/>
        </p:nvSpPr>
        <p:spPr>
          <a:xfrm>
            <a:off x="152400" y="152400"/>
            <a:ext cx="8915400" cy="6629400"/>
          </a:xfrm>
          <a:prstGeom prst="round2DiagRect">
            <a:avLst/>
          </a:prstGeom>
          <a:noFill/>
          <a:ln w="4445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p:nvPr>
        </p:nvSpPr>
        <p:spPr>
          <a:xfrm>
            <a:off x="990600" y="152400"/>
            <a:ext cx="8077200" cy="990600"/>
          </a:xfrm>
          <a:gradFill>
            <a:gsLst>
              <a:gs pos="0">
                <a:srgbClr val="006600"/>
              </a:gs>
              <a:gs pos="72000">
                <a:srgbClr val="339933"/>
              </a:gs>
              <a:gs pos="100000">
                <a:srgbClr val="FFEBFA"/>
              </a:gs>
            </a:gsLst>
            <a:lin ang="5400000" scaled="0"/>
          </a:gradFill>
          <a:ln cap="rnd"/>
          <a:effectLst>
            <a:softEdge rad="63500"/>
          </a:effectLst>
        </p:spPr>
        <p:txBody>
          <a:bodyPr/>
          <a:lstStyle>
            <a:lvl1pPr>
              <a:defRPr sz="3200">
                <a:effectLst>
                  <a:outerShdw blurRad="50800" dist="38100" dir="2700000" algn="tl" rotWithShape="0">
                    <a:prstClr val="black">
                      <a:alpha val="40000"/>
                    </a:prstClr>
                  </a:outerShdw>
                </a:effectLst>
              </a:defRPr>
            </a:lvl1pPr>
          </a:lstStyle>
          <a:p>
            <a:r>
              <a:rPr lang="en-US" dirty="0"/>
              <a:t>Click to edit Master title style</a:t>
            </a:r>
          </a:p>
        </p:txBody>
      </p:sp>
    </p:spTree>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0" y="96838"/>
            <a:ext cx="9144000" cy="969962"/>
          </a:xfrm>
        </p:spPr>
        <p:txBody>
          <a:bodyPr/>
          <a:lstStyle/>
          <a:p>
            <a:r>
              <a:rPr lang="en-US"/>
              <a:t>Click to edit Master title style</a:t>
            </a:r>
          </a:p>
        </p:txBody>
      </p:sp>
      <p:sp>
        <p:nvSpPr>
          <p:cNvPr id="3" name="Text Placeholder 2"/>
          <p:cNvSpPr>
            <a:spLocks noGrp="1"/>
          </p:cNvSpPr>
          <p:nvPr>
            <p:ph type="body" sz="half" idx="1"/>
          </p:nvPr>
        </p:nvSpPr>
        <p:spPr>
          <a:xfrm>
            <a:off x="685800" y="1295400"/>
            <a:ext cx="7772400" cy="2514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5800" y="3962400"/>
            <a:ext cx="7772400" cy="2514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a:xfrm>
            <a:off x="0" y="6629400"/>
            <a:ext cx="5410200" cy="228600"/>
          </a:xfrm>
          <a:prstGeom prst="rect">
            <a:avLst/>
          </a:prstGeom>
        </p:spPr>
        <p:txBody>
          <a:bodyPr/>
          <a:lstStyle>
            <a:lvl1pPr algn="l">
              <a:defRPr/>
            </a:lvl1pPr>
          </a:lstStyle>
          <a:p>
            <a:pPr>
              <a:defRPr/>
            </a:pPr>
            <a:endParaRPr lang="en-US"/>
          </a:p>
        </p:txBody>
      </p:sp>
      <p:sp>
        <p:nvSpPr>
          <p:cNvPr id="6" name="Slide Number Placeholder 5"/>
          <p:cNvSpPr>
            <a:spLocks noGrp="1"/>
          </p:cNvSpPr>
          <p:nvPr>
            <p:ph type="sldNum" sz="quarter" idx="11"/>
          </p:nvPr>
        </p:nvSpPr>
        <p:spPr>
          <a:xfrm>
            <a:off x="7239000" y="6629400"/>
            <a:ext cx="1905000" cy="228600"/>
          </a:xfrm>
          <a:prstGeom prst="rect">
            <a:avLst/>
          </a:prstGeom>
        </p:spPr>
        <p:txBody>
          <a:bodyPr/>
          <a:lstStyle>
            <a:lvl1pPr algn="l">
              <a:defRPr/>
            </a:lvl1pPr>
          </a:lstStyle>
          <a:p>
            <a:pPr>
              <a:defRPr/>
            </a:pPr>
            <a:r>
              <a:rPr lang="en-US"/>
              <a:t>3 | </a:t>
            </a:r>
            <a:fld id="{6ECB567D-B4B2-4E9F-A8F4-7357454A8FEC}" type="slidenum">
              <a:rPr lang="en-US" smtClean="0"/>
              <a:pPr>
                <a:defRPr/>
              </a:pPr>
              <a:t>‹#›</a:t>
            </a:fld>
            <a:endParaRPr lang="en-US"/>
          </a:p>
        </p:txBody>
      </p:sp>
    </p:spTree>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pic>
        <p:nvPicPr>
          <p:cNvPr id="10" name="Picture 9" descr="Pride12eCE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lvl1pPr>
              <a:defRPr sz="3200">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762000" y="1600200"/>
            <a:ext cx="7924800" cy="4525963"/>
          </a:xfrm>
        </p:spPr>
        <p:txBody>
          <a:bodyPr/>
          <a:lstStyle>
            <a:lvl1pPr>
              <a:lnSpc>
                <a:spcPct val="90000"/>
              </a:lnSpc>
              <a:buClr>
                <a:srgbClr val="163776"/>
              </a:buClr>
              <a:buSzPct val="100000"/>
              <a:defRPr baseline="0"/>
            </a:lvl1pPr>
            <a:lvl2pPr marL="742950" indent="-285750">
              <a:lnSpc>
                <a:spcPct val="90000"/>
              </a:lnSpc>
              <a:buClr>
                <a:srgbClr val="FF6600"/>
              </a:buClr>
              <a:buSzPct val="100000"/>
              <a:buFont typeface="Arial"/>
              <a:buChar char="•"/>
              <a:defRPr sz="2800" baseline="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4"/>
          <p:cNvSpPr txBox="1">
            <a:spLocks noGrp="1"/>
          </p:cNvSpPr>
          <p:nvPr/>
        </p:nvSpPr>
        <p:spPr>
          <a:xfrm>
            <a:off x="1066800" y="6629400"/>
            <a:ext cx="7696200" cy="228600"/>
          </a:xfrm>
          <a:prstGeom prst="rect">
            <a:avLst/>
          </a:prstGeom>
          <a:noFill/>
        </p:spPr>
        <p:txBody>
          <a:bodyPr anchor="ctr"/>
          <a:lstStyle/>
          <a:p>
            <a:pPr algn="l">
              <a:defRPr/>
            </a:pPr>
            <a:r>
              <a:rPr lang="en-US" sz="900" b="0" i="0" kern="0" spc="0" dirty="0">
                <a:solidFill>
                  <a:schemeClr val="bg2">
                    <a:lumMod val="60000"/>
                    <a:lumOff val="40000"/>
                  </a:schemeClr>
                </a:solidFill>
                <a:latin typeface="Arial Narrow"/>
                <a:cs typeface="Arial Narrow"/>
              </a:rPr>
              <a:t>Copyright ©2015 </a:t>
            </a:r>
            <a:r>
              <a:rPr lang="en-US" sz="900" b="0" i="0" kern="0" spc="0" dirty="0" err="1">
                <a:solidFill>
                  <a:schemeClr val="bg2">
                    <a:lumMod val="60000"/>
                    <a:lumOff val="40000"/>
                  </a:schemeClr>
                </a:solidFill>
                <a:latin typeface="Arial Narrow"/>
                <a:cs typeface="Arial Narrow"/>
              </a:rPr>
              <a:t>Cengage</a:t>
            </a:r>
            <a:r>
              <a:rPr lang="en-US" sz="900" b="0" i="0" kern="0" spc="0" dirty="0">
                <a:solidFill>
                  <a:schemeClr val="bg2">
                    <a:lumMod val="60000"/>
                    <a:lumOff val="40000"/>
                  </a:schemeClr>
                </a:solidFill>
                <a:latin typeface="Arial Narrow"/>
                <a:cs typeface="Arial Narrow"/>
              </a:rPr>
              <a:t> Learning. All Rights Reserved. May not be scanned, copied or duplicated, or posted to a publicly accessible website, in whole or in part.</a:t>
            </a:r>
          </a:p>
        </p:txBody>
      </p:sp>
      <p:sp>
        <p:nvSpPr>
          <p:cNvPr id="9" name="Slide Number Placeholder 1"/>
          <p:cNvSpPr>
            <a:spLocks noGrp="1"/>
          </p:cNvSpPr>
          <p:nvPr>
            <p:ph type="sldNum" sz="quarter" idx="4"/>
          </p:nvPr>
        </p:nvSpPr>
        <p:spPr>
          <a:xfrm>
            <a:off x="8229600" y="6492875"/>
            <a:ext cx="762000" cy="365125"/>
          </a:xfrm>
          <a:prstGeom prst="rect">
            <a:avLst/>
          </a:prstGeom>
        </p:spPr>
        <p:txBody>
          <a:bodyPr vert="horz" lIns="91440" tIns="45720" rIns="91440" bIns="45720" rtlCol="0" anchor="ctr"/>
          <a:lstStyle>
            <a:lvl1pPr algn="r">
              <a:defRPr sz="1200" b="0" i="0">
                <a:solidFill>
                  <a:srgbClr val="000000"/>
                </a:solidFill>
                <a:latin typeface="Arial Narrow Bold"/>
                <a:cs typeface="Arial Narrow Bold"/>
              </a:defRPr>
            </a:lvl1pPr>
          </a:lstStyle>
          <a:p>
            <a:r>
              <a:rPr lang="en-US" dirty="0">
                <a:solidFill>
                  <a:srgbClr val="2360AB">
                    <a:alpha val="62000"/>
                  </a:srgbClr>
                </a:solidFill>
              </a:rPr>
              <a:t>10 • </a:t>
            </a:r>
            <a:fld id="{EDFB93E4-638C-3348-855D-DC1780F5DC2C}" type="slidenum">
              <a:rPr lang="en-US" smtClean="0"/>
              <a:pPr/>
              <a:t>‹#›</a:t>
            </a:fld>
            <a:endParaRPr lang="en-US" dirty="0"/>
          </a:p>
        </p:txBody>
      </p:sp>
    </p:spTree>
    <p:extLst>
      <p:ext uri="{BB962C8B-B14F-4D97-AF65-F5344CB8AC3E}">
        <p14:creationId xmlns:p14="http://schemas.microsoft.com/office/powerpoint/2010/main" val="1864645839"/>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bwMode="auto">
          <a:xfrm>
            <a:off x="457200" y="152400"/>
            <a:ext cx="82296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hidden="1"/>
          <p:cNvSpPr/>
          <p:nvPr/>
        </p:nvSpPr>
        <p:spPr>
          <a:xfrm>
            <a:off x="2971800" y="0"/>
            <a:ext cx="6172200" cy="152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cxnSp>
        <p:nvCxnSpPr>
          <p:cNvPr id="26" name="Straight Connector 25" hidden="1"/>
          <p:cNvCxnSpPr/>
          <p:nvPr/>
        </p:nvCxnSpPr>
        <p:spPr>
          <a:xfrm>
            <a:off x="0" y="6477000"/>
            <a:ext cx="9144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hidden="1"/>
          <p:cNvSpPr/>
          <p:nvPr userDrawn="1"/>
        </p:nvSpPr>
        <p:spPr>
          <a:xfrm>
            <a:off x="2971800" y="0"/>
            <a:ext cx="6172200" cy="152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8" name="Straight Connector 7" hidden="1"/>
          <p:cNvCxnSpPr/>
          <p:nvPr userDrawn="1"/>
        </p:nvCxnSpPr>
        <p:spPr>
          <a:xfrm>
            <a:off x="0" y="6477000"/>
            <a:ext cx="9144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ooter Placeholder 4"/>
          <p:cNvSpPr txBox="1">
            <a:spLocks noGrp="1"/>
          </p:cNvSpPr>
          <p:nvPr userDrawn="1"/>
        </p:nvSpPr>
        <p:spPr>
          <a:xfrm>
            <a:off x="685800" y="6477000"/>
            <a:ext cx="7924800" cy="228600"/>
          </a:xfrm>
          <a:prstGeom prst="rect">
            <a:avLst/>
          </a:prstGeom>
          <a:noFill/>
        </p:spPr>
        <p:txBody>
          <a:bodyPr anchor="ctr"/>
          <a:lstStyle/>
          <a:p>
            <a:pPr algn="l">
              <a:defRPr/>
            </a:pPr>
            <a:r>
              <a:rPr lang="en-US" sz="900" dirty="0">
                <a:solidFill>
                  <a:schemeClr val="bg1">
                    <a:lumMod val="50000"/>
                  </a:schemeClr>
                </a:solidFill>
                <a:latin typeface="Calibri" pitchFamily="34" charset="0"/>
                <a:cs typeface="Arial" charset="0"/>
              </a:rPr>
              <a:t>Copyright ©2017</a:t>
            </a:r>
            <a:r>
              <a:rPr lang="en-US" sz="900" baseline="0" dirty="0">
                <a:solidFill>
                  <a:schemeClr val="bg1">
                    <a:lumMod val="50000"/>
                  </a:schemeClr>
                </a:solidFill>
                <a:latin typeface="Calibri" pitchFamily="34" charset="0"/>
                <a:cs typeface="Arial" charset="0"/>
              </a:rPr>
              <a:t> </a:t>
            </a:r>
            <a:r>
              <a:rPr lang="en-US" sz="900" dirty="0">
                <a:solidFill>
                  <a:schemeClr val="bg1">
                    <a:lumMod val="50000"/>
                  </a:schemeClr>
                </a:solidFill>
                <a:latin typeface="Calibri" pitchFamily="34" charset="0"/>
                <a:cs typeface="Arial" charset="0"/>
              </a:rPr>
              <a:t>Cengage Learning. All Rights Reserved. May not be copied, scanned, or duplicated, in whole or in part, except for use as permitted in a license distributed with a certain product or service or otherwise on a password-protected website for classroom use.</a:t>
            </a:r>
          </a:p>
        </p:txBody>
      </p:sp>
    </p:spTree>
  </p:cSld>
  <p:clrMap bg1="lt1" tx1="dk1" bg2="lt2" tx2="dk2" accent1="accent1" accent2="accent2" accent3="accent3" accent4="accent4" accent5="accent5" accent6="accent6" hlink="hlink" folHlink="folHlink"/>
  <p:sldLayoutIdLst>
    <p:sldLayoutId id="2147483800" r:id="rId1"/>
    <p:sldLayoutId id="2147483801" r:id="rId2"/>
    <p:sldLayoutId id="2147483803" r:id="rId3"/>
    <p:sldLayoutId id="2147483807" r:id="rId4"/>
    <p:sldLayoutId id="2147483808" r:id="rId5"/>
    <p:sldLayoutId id="2147483809" r:id="rId6"/>
    <p:sldLayoutId id="2147483810" r:id="rId7"/>
    <p:sldLayoutId id="2147483811" r:id="rId8"/>
    <p:sldLayoutId id="2147483778" r:id="rId9"/>
    <p:sldLayoutId id="2147483813" r:id="rId10"/>
  </p:sldLayoutIdLst>
  <p:transition spd="med">
    <p:wipe dir="r"/>
  </p:transition>
  <p:hf sldNum="0" hdr="0" ftr="0" dt="0"/>
  <p:txStyles>
    <p:titleStyle>
      <a:lvl1pPr algn="ctr" rtl="0" eaLnBrk="1" fontAlgn="base" hangingPunct="1">
        <a:spcBef>
          <a:spcPct val="0"/>
        </a:spcBef>
        <a:spcAft>
          <a:spcPct val="0"/>
        </a:spcAft>
        <a:defRPr sz="2800" b="1">
          <a:solidFill>
            <a:schemeClr val="bg1"/>
          </a:solidFill>
          <a:latin typeface="+mj-lt"/>
          <a:ea typeface="+mj-ea"/>
          <a:cs typeface="+mj-cs"/>
        </a:defRPr>
      </a:lvl1pPr>
      <a:lvl2pPr algn="ctr" rtl="0" eaLnBrk="1" fontAlgn="base" hangingPunct="1">
        <a:spcBef>
          <a:spcPct val="0"/>
        </a:spcBef>
        <a:spcAft>
          <a:spcPct val="0"/>
        </a:spcAft>
        <a:defRPr sz="2800" b="1">
          <a:solidFill>
            <a:schemeClr val="bg1"/>
          </a:solidFill>
          <a:latin typeface="Arial" charset="0"/>
        </a:defRPr>
      </a:lvl2pPr>
      <a:lvl3pPr algn="ctr" rtl="0" eaLnBrk="1" fontAlgn="base" hangingPunct="1">
        <a:spcBef>
          <a:spcPct val="0"/>
        </a:spcBef>
        <a:spcAft>
          <a:spcPct val="0"/>
        </a:spcAft>
        <a:defRPr sz="2800" b="1">
          <a:solidFill>
            <a:schemeClr val="bg1"/>
          </a:solidFill>
          <a:latin typeface="Arial" charset="0"/>
        </a:defRPr>
      </a:lvl3pPr>
      <a:lvl4pPr algn="ctr" rtl="0" eaLnBrk="1" fontAlgn="base" hangingPunct="1">
        <a:spcBef>
          <a:spcPct val="0"/>
        </a:spcBef>
        <a:spcAft>
          <a:spcPct val="0"/>
        </a:spcAft>
        <a:defRPr sz="2800" b="1">
          <a:solidFill>
            <a:schemeClr val="bg1"/>
          </a:solidFill>
          <a:latin typeface="Arial" charset="0"/>
        </a:defRPr>
      </a:lvl4pPr>
      <a:lvl5pPr algn="ctr" rtl="0" eaLnBrk="1" fontAlgn="base" hangingPunct="1">
        <a:spcBef>
          <a:spcPct val="0"/>
        </a:spcBef>
        <a:spcAft>
          <a:spcPct val="0"/>
        </a:spcAft>
        <a:defRPr sz="2800" b="1">
          <a:solidFill>
            <a:schemeClr val="bg1"/>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lr>
          <a:srgbClr val="006600"/>
        </a:buClr>
        <a:buSzPct val="8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FFCC00"/>
        </a:buClr>
        <a:buFont typeface="Arial" charset="0"/>
        <a:buChar char="•"/>
        <a:defRPr sz="2800">
          <a:solidFill>
            <a:schemeClr val="tx1"/>
          </a:solidFill>
          <a:latin typeface="+mn-lt"/>
        </a:defRPr>
      </a:lvl2pPr>
      <a:lvl3pPr marL="1143000" indent="-228600" algn="l" rtl="0" eaLnBrk="1" fontAlgn="base" hangingPunct="1">
        <a:spcBef>
          <a:spcPct val="20000"/>
        </a:spcBef>
        <a:spcAft>
          <a:spcPct val="0"/>
        </a:spcAft>
        <a:buClr>
          <a:srgbClr val="7030A0"/>
        </a:buClr>
        <a:buSzPct val="100000"/>
        <a:buFont typeface="Wingdings" panose="05000000000000000000" pitchFamily="2" charset="2"/>
        <a:buChar char="§"/>
        <a:defRPr sz="2400">
          <a:solidFill>
            <a:schemeClr val="tx1"/>
          </a:solidFill>
          <a:latin typeface="+mn-lt"/>
        </a:defRPr>
      </a:lvl3pPr>
      <a:lvl4pPr marL="1600200" indent="-228600" algn="l" rtl="0" eaLnBrk="1" fontAlgn="base" hangingPunct="1">
        <a:spcBef>
          <a:spcPct val="20000"/>
        </a:spcBef>
        <a:spcAft>
          <a:spcPct val="0"/>
        </a:spcAft>
        <a:buFont typeface="Arial" charset="0"/>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6600"/>
            </a:gs>
            <a:gs pos="39999">
              <a:srgbClr val="339933"/>
            </a:gs>
            <a:gs pos="70000">
              <a:srgbClr val="339966"/>
            </a:gs>
            <a:gs pos="100000">
              <a:srgbClr val="FFEBFA"/>
            </a:gs>
          </a:gsLst>
          <a:lin ang="5400000" scaled="0"/>
        </a:gradFill>
        <a:effectLst/>
      </p:bgPr>
    </p:bg>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p:txBody>
          <a:bodyPr/>
          <a:lstStyle/>
          <a:p>
            <a:r>
              <a:rPr lang="en-US" dirty="0"/>
              <a:t>Motivating Satisfying Employees and Teams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8"/>
          <p:cNvSpPr>
            <a:spLocks noGrp="1" noChangeArrowheads="1"/>
          </p:cNvSpPr>
          <p:nvPr>
            <p:ph type="title"/>
          </p:nvPr>
        </p:nvSpPr>
        <p:spPr/>
        <p:txBody>
          <a:bodyPr/>
          <a:lstStyle/>
          <a:p>
            <a:r>
              <a:rPr lang="en-US" dirty="0"/>
              <a:t>Learning Objectives</a:t>
            </a:r>
          </a:p>
        </p:txBody>
      </p:sp>
      <p:sp>
        <p:nvSpPr>
          <p:cNvPr id="17410" name="Rectangle 9"/>
          <p:cNvSpPr>
            <a:spLocks noGrp="1" noChangeArrowheads="1"/>
          </p:cNvSpPr>
          <p:nvPr>
            <p:ph idx="1"/>
          </p:nvPr>
        </p:nvSpPr>
        <p:spPr>
          <a:xfrm>
            <a:off x="457200" y="1371600"/>
            <a:ext cx="8458200" cy="5029200"/>
          </a:xfrm>
        </p:spPr>
        <p:txBody>
          <a:bodyPr/>
          <a:lstStyle/>
          <a:p>
            <a:pPr marL="914400" indent="-914400">
              <a:spcBef>
                <a:spcPts val="1176"/>
              </a:spcBef>
              <a:buNone/>
            </a:pPr>
            <a:r>
              <a:rPr lang="en-US" dirty="0">
                <a:solidFill>
                  <a:srgbClr val="009900"/>
                </a:solidFill>
              </a:rPr>
              <a:t>10-1</a:t>
            </a:r>
            <a:r>
              <a:rPr lang="en-US" dirty="0"/>
              <a:t>	Explain what motivation is.</a:t>
            </a:r>
          </a:p>
          <a:p>
            <a:pPr marL="914400" indent="-914400">
              <a:spcBef>
                <a:spcPts val="1176"/>
              </a:spcBef>
              <a:buNone/>
            </a:pPr>
            <a:r>
              <a:rPr lang="en-US" dirty="0">
                <a:solidFill>
                  <a:srgbClr val="009900"/>
                </a:solidFill>
              </a:rPr>
              <a:t>10-2</a:t>
            </a:r>
            <a:r>
              <a:rPr lang="en-US" dirty="0"/>
              <a:t>	Understand some major historical perspectives on motivation.</a:t>
            </a:r>
          </a:p>
          <a:p>
            <a:pPr marL="914400" indent="-914400">
              <a:spcBef>
                <a:spcPts val="1176"/>
              </a:spcBef>
              <a:buNone/>
            </a:pPr>
            <a:r>
              <a:rPr lang="en-US" dirty="0">
                <a:solidFill>
                  <a:srgbClr val="009900"/>
                </a:solidFill>
              </a:rPr>
              <a:t>10-3</a:t>
            </a:r>
            <a:r>
              <a:rPr lang="en-US" dirty="0"/>
              <a:t>	Describe three contemporary views of motivation: equity theory, expectancy theory, and goal-setting theory.</a:t>
            </a:r>
          </a:p>
          <a:p>
            <a:pPr marL="914400" indent="-914400">
              <a:spcBef>
                <a:spcPts val="1176"/>
              </a:spcBef>
              <a:buNone/>
            </a:pPr>
            <a:r>
              <a:rPr lang="en-US" dirty="0">
                <a:solidFill>
                  <a:srgbClr val="009900"/>
                </a:solidFill>
              </a:rPr>
              <a:t>10-4</a:t>
            </a:r>
            <a:r>
              <a:rPr lang="en-US" dirty="0"/>
              <a:t>	Explain several techniques for increasing employee motivation.</a:t>
            </a:r>
          </a:p>
          <a:p>
            <a:pPr marL="914400" indent="-914400">
              <a:spcBef>
                <a:spcPts val="1176"/>
              </a:spcBef>
              <a:buNone/>
            </a:pPr>
            <a:r>
              <a:rPr lang="en-US" dirty="0">
                <a:solidFill>
                  <a:srgbClr val="009900"/>
                </a:solidFill>
              </a:rPr>
              <a:t>10-5</a:t>
            </a:r>
            <a:r>
              <a:rPr lang="en-US" dirty="0"/>
              <a:t>	Understand the types, development, and uses of teams.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3"/>
          <p:cNvSpPr>
            <a:spLocks noGrp="1" noChangeArrowheads="1"/>
          </p:cNvSpPr>
          <p:nvPr>
            <p:ph sz="half" idx="1"/>
          </p:nvPr>
        </p:nvSpPr>
        <p:spPr/>
        <p:txBody>
          <a:bodyPr/>
          <a:lstStyle/>
          <a:p>
            <a:pPr marL="0" indent="0">
              <a:buNone/>
            </a:pPr>
            <a:r>
              <a:rPr lang="en-US" dirty="0"/>
              <a:t>The individual internal process that:</a:t>
            </a:r>
          </a:p>
          <a:p>
            <a:pPr lvl="1">
              <a:buClr>
                <a:schemeClr val="accent5">
                  <a:lumMod val="60000"/>
                  <a:lumOff val="40000"/>
                </a:schemeClr>
              </a:buClr>
              <a:buFont typeface="Arial" pitchFamily="34" charset="0"/>
              <a:buChar char="•"/>
            </a:pPr>
            <a:r>
              <a:rPr lang="en-US" dirty="0"/>
              <a:t>Energizes</a:t>
            </a:r>
          </a:p>
          <a:p>
            <a:pPr lvl="1">
              <a:buClr>
                <a:schemeClr val="accent5">
                  <a:lumMod val="60000"/>
                  <a:lumOff val="40000"/>
                </a:schemeClr>
              </a:buClr>
              <a:buFont typeface="Arial" pitchFamily="34" charset="0"/>
              <a:buChar char="•"/>
            </a:pPr>
            <a:r>
              <a:rPr lang="en-US" dirty="0"/>
              <a:t>Directs</a:t>
            </a:r>
          </a:p>
          <a:p>
            <a:pPr lvl="1">
              <a:buClr>
                <a:schemeClr val="accent5">
                  <a:lumMod val="60000"/>
                  <a:lumOff val="40000"/>
                </a:schemeClr>
              </a:buClr>
              <a:buFont typeface="Arial" pitchFamily="34" charset="0"/>
              <a:buChar char="•"/>
            </a:pPr>
            <a:r>
              <a:rPr lang="en-US" dirty="0"/>
              <a:t>Sustains behavior</a:t>
            </a:r>
          </a:p>
        </p:txBody>
      </p:sp>
      <p:pic>
        <p:nvPicPr>
          <p:cNvPr id="3" name="Content Placeholder 2"/>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038600" y="2345411"/>
            <a:ext cx="4724400" cy="387228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9457" name="Rectangle 2"/>
          <p:cNvSpPr>
            <a:spLocks noGrp="1" noChangeArrowheads="1"/>
          </p:cNvSpPr>
          <p:nvPr>
            <p:ph type="title"/>
          </p:nvPr>
        </p:nvSpPr>
        <p:spPr/>
        <p:txBody>
          <a:bodyPr/>
          <a:lstStyle/>
          <a:p>
            <a:r>
              <a:rPr lang="en-US" dirty="0"/>
              <a:t>What Is Motivation?</a:t>
            </a:r>
          </a:p>
        </p:txBody>
      </p:sp>
    </p:spTree>
    <p:extLst>
      <p:ext uri="{BB962C8B-B14F-4D97-AF65-F5344CB8AC3E}">
        <p14:creationId xmlns:p14="http://schemas.microsoft.com/office/powerpoint/2010/main" val="20775130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a:lstStyle/>
          <a:p>
            <a:r>
              <a:rPr lang="en-US" dirty="0"/>
              <a:t>Morale</a:t>
            </a:r>
            <a:endParaRPr lang="en-US" sz="2000" b="0" dirty="0"/>
          </a:p>
        </p:txBody>
      </p:sp>
      <p:sp>
        <p:nvSpPr>
          <p:cNvPr id="2" name="Content Placeholder 1"/>
          <p:cNvSpPr>
            <a:spLocks noGrp="1"/>
          </p:cNvSpPr>
          <p:nvPr>
            <p:ph idx="1"/>
          </p:nvPr>
        </p:nvSpPr>
        <p:spPr>
          <a:xfrm>
            <a:off x="609600" y="1600200"/>
            <a:ext cx="8077200" cy="2743200"/>
          </a:xfrm>
        </p:spPr>
        <p:txBody>
          <a:bodyPr/>
          <a:lstStyle/>
          <a:p>
            <a:pPr marL="0" indent="0">
              <a:buNone/>
            </a:pPr>
            <a:r>
              <a:rPr lang="en-US" dirty="0"/>
              <a:t>An employee’s feelings about:</a:t>
            </a:r>
          </a:p>
          <a:p>
            <a:pPr lvl="1"/>
            <a:r>
              <a:rPr lang="en-US" dirty="0"/>
              <a:t>His or her job</a:t>
            </a:r>
          </a:p>
          <a:p>
            <a:pPr lvl="1"/>
            <a:r>
              <a:rPr lang="en-US" dirty="0"/>
              <a:t>Superiors</a:t>
            </a:r>
          </a:p>
          <a:p>
            <a:pPr lvl="1"/>
            <a:r>
              <a:rPr lang="en-US" dirty="0"/>
              <a:t>About the firm itself</a:t>
            </a:r>
          </a:p>
        </p:txBody>
      </p:sp>
      <p:graphicFrame>
        <p:nvGraphicFramePr>
          <p:cNvPr id="7" name="Diagram 6"/>
          <p:cNvGraphicFramePr/>
          <p:nvPr>
            <p:extLst>
              <p:ext uri="{D42A27DB-BD31-4B8C-83A1-F6EECF244321}">
                <p14:modId xmlns:p14="http://schemas.microsoft.com/office/powerpoint/2010/main" val="2628946277"/>
              </p:ext>
            </p:extLst>
          </p:nvPr>
        </p:nvGraphicFramePr>
        <p:xfrm>
          <a:off x="1066800" y="3429000"/>
          <a:ext cx="7315200" cy="238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232054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dirty="0"/>
              <a:t>Scientific Management</a:t>
            </a:r>
          </a:p>
        </p:txBody>
      </p:sp>
      <p:sp>
        <p:nvSpPr>
          <p:cNvPr id="22530" name="Rectangle 3"/>
          <p:cNvSpPr>
            <a:spLocks noGrp="1" noChangeArrowheads="1"/>
          </p:cNvSpPr>
          <p:nvPr>
            <p:ph idx="1"/>
          </p:nvPr>
        </p:nvSpPr>
        <p:spPr/>
        <p:txBody>
          <a:bodyPr/>
          <a:lstStyle/>
          <a:p>
            <a:r>
              <a:rPr lang="en-US" b="1" dirty="0"/>
              <a:t>Scientific management: t</a:t>
            </a:r>
            <a:r>
              <a:rPr lang="en-US" dirty="0"/>
              <a:t>he application of scientific principles to management of work and workers</a:t>
            </a:r>
          </a:p>
          <a:p>
            <a:r>
              <a:rPr lang="en-US" dirty="0"/>
              <a:t>Frederick W. Taylor</a:t>
            </a:r>
          </a:p>
          <a:p>
            <a:pPr lvl="1"/>
            <a:r>
              <a:rPr lang="en-US" sz="2600" dirty="0"/>
              <a:t>Observed that workers “soldiered” because they feared losing their jobs if there was no work</a:t>
            </a:r>
          </a:p>
          <a:p>
            <a:pPr lvl="1"/>
            <a:r>
              <a:rPr lang="en-US" sz="2600" dirty="0"/>
              <a:t>Led to development of scientific management</a:t>
            </a:r>
          </a:p>
          <a:p>
            <a:pPr lvl="1"/>
            <a:r>
              <a:rPr lang="en-US" sz="2600" dirty="0"/>
              <a:t>Ideas also lead to the piece-rate system</a:t>
            </a:r>
          </a:p>
          <a:p>
            <a:pPr lvl="1">
              <a:buClr>
                <a:srgbClr val="FFC000"/>
              </a:buClr>
              <a:buFont typeface="Arial" pitchFamily="34" charset="0"/>
              <a:buChar char="•"/>
            </a:pPr>
            <a:r>
              <a:rPr lang="en-IN" sz="2600" dirty="0"/>
              <a:t>Determine the job output to expect</a:t>
            </a:r>
          </a:p>
          <a:p>
            <a:pPr lvl="1">
              <a:buClr>
                <a:srgbClr val="FFC000"/>
              </a:buClr>
              <a:buFont typeface="Arial" pitchFamily="34" charset="0"/>
              <a:buChar char="•"/>
            </a:pPr>
            <a:r>
              <a:rPr lang="en-IN" sz="2600" dirty="0"/>
              <a:t>Choose and train the best person for each job</a:t>
            </a:r>
          </a:p>
          <a:p>
            <a:pPr lvl="1">
              <a:buClr>
                <a:srgbClr val="FFC000"/>
              </a:buClr>
              <a:buFont typeface="Arial" pitchFamily="34" charset="0"/>
              <a:buChar char="•"/>
            </a:pPr>
            <a:r>
              <a:rPr lang="en-IN" sz="2600" dirty="0"/>
              <a:t>Cooperate with workers</a:t>
            </a:r>
            <a:endParaRPr lang="en-US" sz="2600" dirty="0"/>
          </a:p>
        </p:txBody>
      </p:sp>
    </p:spTree>
    <p:extLst>
      <p:ext uri="{BB962C8B-B14F-4D97-AF65-F5344CB8AC3E}">
        <p14:creationId xmlns:p14="http://schemas.microsoft.com/office/powerpoint/2010/main" val="41444623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a:lstStyle/>
          <a:p>
            <a:r>
              <a:rPr lang="en-US" dirty="0"/>
              <a:t>Piece-rate System</a:t>
            </a:r>
          </a:p>
        </p:txBody>
      </p:sp>
      <p:sp>
        <p:nvSpPr>
          <p:cNvPr id="3" name="Content Placeholder 2"/>
          <p:cNvSpPr>
            <a:spLocks noGrp="1"/>
          </p:cNvSpPr>
          <p:nvPr>
            <p:ph idx="1"/>
          </p:nvPr>
        </p:nvSpPr>
        <p:spPr/>
        <p:txBody>
          <a:bodyPr/>
          <a:lstStyle/>
          <a:p>
            <a:pPr marL="0" lvl="1" indent="0">
              <a:buClr>
                <a:schemeClr val="accent5">
                  <a:lumMod val="60000"/>
                  <a:lumOff val="40000"/>
                </a:schemeClr>
              </a:buClr>
              <a:buNone/>
            </a:pPr>
            <a:r>
              <a:rPr lang="en-US" sz="2800" dirty="0"/>
              <a:t>Compensation system under which </a:t>
            </a:r>
            <a:r>
              <a:rPr lang="en-IN" sz="2800" dirty="0"/>
              <a:t>employees are paid a certain amount for each unit of output </a:t>
            </a:r>
            <a:r>
              <a:rPr lang="en-US" sz="2800" dirty="0"/>
              <a:t>they produce</a:t>
            </a:r>
          </a:p>
        </p:txBody>
      </p:sp>
      <p:graphicFrame>
        <p:nvGraphicFramePr>
          <p:cNvPr id="6" name="Diagram 5"/>
          <p:cNvGraphicFramePr/>
          <p:nvPr>
            <p:extLst>
              <p:ext uri="{D42A27DB-BD31-4B8C-83A1-F6EECF244321}">
                <p14:modId xmlns:p14="http://schemas.microsoft.com/office/powerpoint/2010/main" val="2905660087"/>
              </p:ext>
            </p:extLst>
          </p:nvPr>
        </p:nvGraphicFramePr>
        <p:xfrm>
          <a:off x="990600" y="2971800"/>
          <a:ext cx="7010400" cy="299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491348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4"/>
          <p:cNvSpPr>
            <a:spLocks noGrp="1" noChangeArrowheads="1"/>
          </p:cNvSpPr>
          <p:nvPr>
            <p:ph type="title"/>
          </p:nvPr>
        </p:nvSpPr>
        <p:spPr/>
        <p:txBody>
          <a:bodyPr/>
          <a:lstStyle/>
          <a:p>
            <a:r>
              <a:rPr lang="en-US" dirty="0"/>
              <a:t>Taylor’s Piece-Rate System</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721923"/>
            <a:ext cx="8229600" cy="422167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767087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5" name="Rectangle 10"/>
          <p:cNvSpPr>
            <a:spLocks noGrp="1" noChangeArrowheads="1"/>
          </p:cNvSpPr>
          <p:nvPr>
            <p:ph type="title"/>
          </p:nvPr>
        </p:nvSpPr>
        <p:spPr/>
        <p:txBody>
          <a:bodyPr/>
          <a:lstStyle/>
          <a:p>
            <a:r>
              <a:rPr lang="en-US" dirty="0"/>
              <a:t>The Hawthorne Studies</a:t>
            </a:r>
            <a:endParaRPr lang="en-US" sz="2400" dirty="0"/>
          </a:p>
        </p:txBody>
      </p:sp>
      <p:sp>
        <p:nvSpPr>
          <p:cNvPr id="26626" name="Rectangle 11"/>
          <p:cNvSpPr>
            <a:spLocks noGrp="1" noChangeArrowheads="1"/>
          </p:cNvSpPr>
          <p:nvPr>
            <p:ph idx="1"/>
          </p:nvPr>
        </p:nvSpPr>
        <p:spPr/>
        <p:txBody>
          <a:bodyPr/>
          <a:lstStyle/>
          <a:p>
            <a:r>
              <a:rPr lang="en-IN" dirty="0"/>
              <a:t>Conducted by Elton Mayo between 1927 </a:t>
            </a:r>
            <a:br>
              <a:rPr lang="en-IN" dirty="0"/>
            </a:br>
            <a:r>
              <a:rPr lang="en-IN" dirty="0"/>
              <a:t>and 1932</a:t>
            </a:r>
          </a:p>
          <a:p>
            <a:r>
              <a:rPr lang="en-US" dirty="0"/>
              <a:t>Determined the effects of the work environment on employee productivity</a:t>
            </a:r>
          </a:p>
          <a:p>
            <a:pPr lvl="1">
              <a:buSzPct val="100000"/>
            </a:pPr>
            <a:r>
              <a:rPr lang="en-US" sz="2600" dirty="0"/>
              <a:t>1</a:t>
            </a:r>
            <a:r>
              <a:rPr lang="en-US" sz="2600" baseline="30000" dirty="0"/>
              <a:t>st</a:t>
            </a:r>
            <a:r>
              <a:rPr lang="en-US" sz="2600" dirty="0"/>
              <a:t> experiment—Productivity of both groups increased after lighting was varied in the workplace</a:t>
            </a:r>
          </a:p>
          <a:p>
            <a:pPr lvl="1">
              <a:buSzPct val="100000"/>
            </a:pPr>
            <a:r>
              <a:rPr lang="en-US" sz="2600" dirty="0"/>
              <a:t>2</a:t>
            </a:r>
            <a:r>
              <a:rPr lang="en-US" sz="2600" baseline="30000" dirty="0"/>
              <a:t>nd</a:t>
            </a:r>
            <a:r>
              <a:rPr lang="en-US" sz="2600" dirty="0"/>
              <a:t> experiment—Workers under a piece-rate system produced at constant rates</a:t>
            </a:r>
          </a:p>
          <a:p>
            <a:r>
              <a:rPr lang="en-US" sz="3000" dirty="0"/>
              <a:t>Conclusion: </a:t>
            </a:r>
            <a:r>
              <a:rPr lang="en-US" sz="3200" dirty="0"/>
              <a:t>Human factors are at least as important to motivation as pay rates</a:t>
            </a:r>
            <a:endParaRPr lang="en-US" sz="3000" dirty="0"/>
          </a:p>
        </p:txBody>
      </p:sp>
    </p:spTree>
    <p:extLst>
      <p:ext uri="{BB962C8B-B14F-4D97-AF65-F5344CB8AC3E}">
        <p14:creationId xmlns:p14="http://schemas.microsoft.com/office/powerpoint/2010/main" val="1560900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The Human Relations Movement</a:t>
            </a:r>
          </a:p>
        </p:txBody>
      </p:sp>
      <p:sp>
        <p:nvSpPr>
          <p:cNvPr id="6" name="Content Placeholder 5"/>
          <p:cNvSpPr>
            <a:spLocks noGrp="1"/>
          </p:cNvSpPr>
          <p:nvPr>
            <p:ph idx="1"/>
          </p:nvPr>
        </p:nvSpPr>
        <p:spPr>
          <a:xfrm>
            <a:off x="609600" y="1371600"/>
            <a:ext cx="8077200" cy="4800600"/>
          </a:xfrm>
        </p:spPr>
        <p:txBody>
          <a:bodyPr/>
          <a:lstStyle/>
          <a:p>
            <a:pPr>
              <a:lnSpc>
                <a:spcPts val="3360"/>
              </a:lnSpc>
              <a:spcBef>
                <a:spcPts val="1872"/>
              </a:spcBef>
            </a:pPr>
            <a:r>
              <a:rPr lang="en-US" sz="2600" dirty="0"/>
              <a:t>Employees who are happy and satisfied are motivated to perform better</a:t>
            </a:r>
          </a:p>
          <a:p>
            <a:pPr lvl="0">
              <a:lnSpc>
                <a:spcPts val="3360"/>
              </a:lnSpc>
              <a:spcBef>
                <a:spcPts val="1872"/>
              </a:spcBef>
            </a:pPr>
            <a:r>
              <a:rPr lang="en-US" sz="2600" dirty="0">
                <a:solidFill>
                  <a:srgbClr val="000000"/>
                </a:solidFill>
              </a:rPr>
              <a:t>Management is best </a:t>
            </a:r>
            <a:r>
              <a:rPr lang="en-IN" sz="2600" dirty="0">
                <a:solidFill>
                  <a:srgbClr val="000000"/>
                </a:solidFill>
              </a:rPr>
              <a:t>served by providing a </a:t>
            </a:r>
            <a:br>
              <a:rPr lang="en-IN" sz="2600" dirty="0">
                <a:solidFill>
                  <a:srgbClr val="000000"/>
                </a:solidFill>
              </a:rPr>
            </a:br>
            <a:r>
              <a:rPr lang="en-IN" sz="2600" dirty="0">
                <a:solidFill>
                  <a:srgbClr val="000000"/>
                </a:solidFill>
              </a:rPr>
              <a:t>work environment that maximizes employee </a:t>
            </a:r>
            <a:r>
              <a:rPr lang="en-IN" dirty="0">
                <a:solidFill>
                  <a:srgbClr val="000000"/>
                </a:solidFill>
              </a:rPr>
              <a:t>satisfaction</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199" y="3581400"/>
            <a:ext cx="5615081" cy="2667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900018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3" name="Rectangle 7"/>
          <p:cNvSpPr>
            <a:spLocks noGrp="1" noChangeArrowheads="1"/>
          </p:cNvSpPr>
          <p:nvPr>
            <p:ph type="title"/>
          </p:nvPr>
        </p:nvSpPr>
        <p:spPr/>
        <p:txBody>
          <a:bodyPr/>
          <a:lstStyle/>
          <a:p>
            <a:r>
              <a:rPr lang="en-US" dirty="0"/>
              <a:t>Maslow’s Hierarchy of Needs</a:t>
            </a:r>
            <a:endParaRPr lang="en-US" sz="2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676400"/>
            <a:ext cx="8229600" cy="433771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292649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45"/>
          <p:cNvSpPr>
            <a:spLocks noGrp="1" noChangeArrowheads="1"/>
          </p:cNvSpPr>
          <p:nvPr>
            <p:ph type="title"/>
          </p:nvPr>
        </p:nvSpPr>
        <p:spPr/>
        <p:txBody>
          <a:bodyPr/>
          <a:lstStyle/>
          <a:p>
            <a:r>
              <a:rPr lang="en-US" dirty="0"/>
              <a:t>Herzberg’s Motivation–Hygiene Theory</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752600"/>
            <a:ext cx="8229600" cy="405181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8729032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9" name="Rectangle 9"/>
          <p:cNvSpPr>
            <a:spLocks noGrp="1" noChangeArrowheads="1"/>
          </p:cNvSpPr>
          <p:nvPr>
            <p:ph type="title"/>
          </p:nvPr>
        </p:nvSpPr>
        <p:spPr/>
        <p:txBody>
          <a:bodyPr/>
          <a:lstStyle/>
          <a:p>
            <a:r>
              <a:rPr lang="en-US" dirty="0"/>
              <a:t>Using Herzberg’s </a:t>
            </a:r>
            <a:br>
              <a:rPr lang="en-US" dirty="0"/>
            </a:br>
            <a:r>
              <a:rPr lang="en-US" dirty="0"/>
              <a:t>Motivation–Hygiene Theory</a:t>
            </a:r>
            <a:endParaRPr lang="en-US" sz="2400" dirty="0"/>
          </a:p>
        </p:txBody>
      </p:sp>
      <p:sp>
        <p:nvSpPr>
          <p:cNvPr id="3" name="Content Placeholder 2"/>
          <p:cNvSpPr>
            <a:spLocks noGrp="1"/>
          </p:cNvSpPr>
          <p:nvPr>
            <p:ph idx="1"/>
          </p:nvPr>
        </p:nvSpPr>
        <p:spPr/>
        <p:txBody>
          <a:bodyPr/>
          <a:lstStyle/>
          <a:p>
            <a:pPr>
              <a:lnSpc>
                <a:spcPts val="3360"/>
              </a:lnSpc>
            </a:pPr>
            <a:r>
              <a:rPr lang="en-US" dirty="0"/>
              <a:t>Managers should make hygiene as positive as possible, but should expect only short-term improvement in motivation</a:t>
            </a:r>
          </a:p>
          <a:p>
            <a:pPr>
              <a:lnSpc>
                <a:spcPts val="3360"/>
              </a:lnSpc>
            </a:pPr>
            <a:r>
              <a:rPr lang="en-US" dirty="0"/>
              <a:t>Managers must focus on providing those motivation factors that will enhance motivation and long-term effort</a:t>
            </a:r>
          </a:p>
          <a:p>
            <a:pPr>
              <a:lnSpc>
                <a:spcPts val="3360"/>
              </a:lnSpc>
            </a:pPr>
            <a:r>
              <a:rPr lang="en-US" dirty="0"/>
              <a:t>Limitations: In practice, pay has more effect than Herzberg’s theory indicates</a:t>
            </a:r>
          </a:p>
        </p:txBody>
      </p:sp>
    </p:spTree>
    <p:extLst>
      <p:ext uri="{BB962C8B-B14F-4D97-AF65-F5344CB8AC3E}">
        <p14:creationId xmlns:p14="http://schemas.microsoft.com/office/powerpoint/2010/main" val="10131076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Exercise 1</a:t>
            </a:r>
          </a:p>
        </p:txBody>
      </p:sp>
      <p:sp>
        <p:nvSpPr>
          <p:cNvPr id="3" name="Content Placeholder 2"/>
          <p:cNvSpPr>
            <a:spLocks noGrp="1"/>
          </p:cNvSpPr>
          <p:nvPr>
            <p:ph idx="1"/>
          </p:nvPr>
        </p:nvSpPr>
        <p:spPr/>
        <p:txBody>
          <a:bodyPr/>
          <a:lstStyle/>
          <a:p>
            <a:pPr marL="0" indent="0">
              <a:lnSpc>
                <a:spcPts val="3360"/>
              </a:lnSpc>
              <a:spcBef>
                <a:spcPts val="1872"/>
              </a:spcBef>
              <a:buNone/>
            </a:pPr>
            <a:r>
              <a:rPr lang="en-US" dirty="0">
                <a:latin typeface="Arial" panose="020B0604020202020204" pitchFamily="34" charset="0"/>
                <a:cs typeface="Arial" panose="020B0604020202020204" pitchFamily="34" charset="0"/>
              </a:rPr>
              <a:t>Companies use travel awards as incentives for better employee performance.</a:t>
            </a:r>
          </a:p>
          <a:p>
            <a:pPr marL="0" indent="0">
              <a:lnSpc>
                <a:spcPts val="3360"/>
              </a:lnSpc>
              <a:spcBef>
                <a:spcPts val="1872"/>
              </a:spcBef>
              <a:buNone/>
            </a:pPr>
            <a:r>
              <a:rPr lang="en-US" dirty="0">
                <a:latin typeface="Arial" panose="020B0604020202020204" pitchFamily="34" charset="0"/>
                <a:cs typeface="Arial" panose="020B0604020202020204" pitchFamily="34" charset="0"/>
              </a:rPr>
              <a:t> </a:t>
            </a:r>
          </a:p>
          <a:p>
            <a:pPr marL="0" lvl="0" indent="0">
              <a:lnSpc>
                <a:spcPts val="3360"/>
              </a:lnSpc>
              <a:spcBef>
                <a:spcPts val="1872"/>
              </a:spcBef>
              <a:buNone/>
            </a:pPr>
            <a:r>
              <a:rPr lang="en-US" i="1" dirty="0">
                <a:solidFill>
                  <a:srgbClr val="000000"/>
                </a:solidFill>
                <a:latin typeface="Arial" panose="020B0604020202020204" pitchFamily="34" charset="0"/>
                <a:cs typeface="Arial" panose="020B0604020202020204" pitchFamily="34" charset="0"/>
              </a:rPr>
              <a:t>According to the motivation–hygiene theory, when an incentive for higher performance is not provided, is that a </a:t>
            </a:r>
            <a:r>
              <a:rPr lang="en-US" i="1" dirty="0" err="1">
                <a:solidFill>
                  <a:srgbClr val="000000"/>
                </a:solidFill>
                <a:latin typeface="Arial" panose="020B0604020202020204" pitchFamily="34" charset="0"/>
                <a:cs typeface="Arial" panose="020B0604020202020204" pitchFamily="34" charset="0"/>
              </a:rPr>
              <a:t>dissatisfier</a:t>
            </a:r>
            <a:r>
              <a:rPr lang="en-US" i="1" dirty="0">
                <a:solidFill>
                  <a:srgbClr val="000000"/>
                </a:solidFill>
                <a:latin typeface="Arial" panose="020B0604020202020204" pitchFamily="34" charset="0"/>
                <a:cs typeface="Arial" panose="020B0604020202020204" pitchFamily="34" charset="0"/>
              </a:rPr>
              <a:t>?</a:t>
            </a:r>
            <a:endParaRPr lang="en-US" i="1" dirty="0">
              <a:latin typeface="Bookman Old Style" pitchFamily="18" charset="0"/>
            </a:endParaRPr>
          </a:p>
        </p:txBody>
      </p:sp>
    </p:spTree>
    <p:extLst>
      <p:ext uri="{BB962C8B-B14F-4D97-AF65-F5344CB8AC3E}">
        <p14:creationId xmlns:p14="http://schemas.microsoft.com/office/powerpoint/2010/main" val="8453417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5" name="Rectangle 7"/>
          <p:cNvSpPr>
            <a:spLocks noGrp="1" noChangeArrowheads="1"/>
          </p:cNvSpPr>
          <p:nvPr>
            <p:ph type="title"/>
          </p:nvPr>
        </p:nvSpPr>
        <p:spPr/>
        <p:txBody>
          <a:bodyPr/>
          <a:lstStyle/>
          <a:p>
            <a:r>
              <a:rPr lang="en-IN" sz="3200" dirty="0"/>
              <a:t>Theory X and Theory Y</a:t>
            </a:r>
            <a:endParaRPr lang="en-US" sz="3200" dirty="0"/>
          </a:p>
        </p:txBody>
      </p:sp>
      <p:sp>
        <p:nvSpPr>
          <p:cNvPr id="36866" name="Rectangle 8"/>
          <p:cNvSpPr>
            <a:spLocks noGrp="1" noChangeArrowheads="1"/>
          </p:cNvSpPr>
          <p:nvPr>
            <p:ph idx="1"/>
          </p:nvPr>
        </p:nvSpPr>
        <p:spPr/>
        <p:txBody>
          <a:bodyPr/>
          <a:lstStyle/>
          <a:p>
            <a:pPr marL="0" indent="0">
              <a:buNone/>
            </a:pPr>
            <a:r>
              <a:rPr lang="en-IN" dirty="0"/>
              <a:t>Concepts advanced by Douglas McGregor</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821223"/>
            <a:ext cx="8229600" cy="258897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3696499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title"/>
          </p:nvPr>
        </p:nvSpPr>
        <p:spPr/>
        <p:txBody>
          <a:bodyPr/>
          <a:lstStyle/>
          <a:p>
            <a:r>
              <a:rPr lang="en-IN" sz="3200" dirty="0"/>
              <a:t>Theory Z</a:t>
            </a:r>
            <a:endParaRPr lang="en-US" sz="3200" dirty="0"/>
          </a:p>
        </p:txBody>
      </p:sp>
      <p:sp>
        <p:nvSpPr>
          <p:cNvPr id="3" name="Content Placeholder 2"/>
          <p:cNvSpPr>
            <a:spLocks noGrp="1"/>
          </p:cNvSpPr>
          <p:nvPr>
            <p:ph idx="1"/>
          </p:nvPr>
        </p:nvSpPr>
        <p:spPr/>
        <p:txBody>
          <a:bodyPr/>
          <a:lstStyle/>
          <a:p>
            <a:pPr marL="0" indent="0">
              <a:buNone/>
            </a:pPr>
            <a:r>
              <a:rPr lang="en-IN" dirty="0"/>
              <a:t>The belief that some middle ground between type A and type J practices is best for </a:t>
            </a:r>
            <a:r>
              <a:rPr lang="en-US" dirty="0"/>
              <a:t>American business</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3018584"/>
            <a:ext cx="8229600" cy="322981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412265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9" name="Rectangle 7"/>
          <p:cNvSpPr>
            <a:spLocks noGrp="1" noChangeArrowheads="1"/>
          </p:cNvSpPr>
          <p:nvPr>
            <p:ph type="title"/>
          </p:nvPr>
        </p:nvSpPr>
        <p:spPr/>
        <p:txBody>
          <a:bodyPr/>
          <a:lstStyle/>
          <a:p>
            <a:r>
              <a:rPr lang="en-IN" dirty="0"/>
              <a:t>Class Exercise 2</a:t>
            </a:r>
            <a:endParaRPr lang="en-US" sz="2400" dirty="0"/>
          </a:p>
        </p:txBody>
      </p:sp>
      <p:sp>
        <p:nvSpPr>
          <p:cNvPr id="3" name="Content Placeholder 2"/>
          <p:cNvSpPr>
            <a:spLocks noGrp="1"/>
          </p:cNvSpPr>
          <p:nvPr>
            <p:ph idx="1"/>
          </p:nvPr>
        </p:nvSpPr>
        <p:spPr>
          <a:xfrm>
            <a:off x="1066800" y="2971800"/>
            <a:ext cx="7620000" cy="3429000"/>
          </a:xfrm>
        </p:spPr>
        <p:txBody>
          <a:bodyPr/>
          <a:lstStyle/>
          <a:p>
            <a:pPr marL="0" indent="0">
              <a:buNone/>
            </a:pPr>
            <a:r>
              <a:rPr lang="en-IN" i="1" dirty="0">
                <a:latin typeface="Arial" panose="020B0604020202020204" pitchFamily="34" charset="0"/>
                <a:cs typeface="Arial" panose="020B0604020202020204" pitchFamily="34" charset="0"/>
              </a:rPr>
              <a:t>Can you think of any potential disadvantages of Theory Z management practices?</a:t>
            </a:r>
            <a:endParaRPr lang="en-US" dirty="0"/>
          </a:p>
        </p:txBody>
      </p:sp>
    </p:spTree>
    <p:extLst>
      <p:ext uri="{BB962C8B-B14F-4D97-AF65-F5344CB8AC3E}">
        <p14:creationId xmlns:p14="http://schemas.microsoft.com/office/powerpoint/2010/main" val="2421019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7" name="Rectangle 6"/>
          <p:cNvSpPr>
            <a:spLocks noGrp="1" noChangeArrowheads="1"/>
          </p:cNvSpPr>
          <p:nvPr>
            <p:ph type="title"/>
          </p:nvPr>
        </p:nvSpPr>
        <p:spPr/>
        <p:txBody>
          <a:bodyPr/>
          <a:lstStyle/>
          <a:p>
            <a:r>
              <a:rPr lang="en-US" dirty="0"/>
              <a:t>Reinforcement Theory</a:t>
            </a:r>
          </a:p>
        </p:txBody>
      </p:sp>
      <p:sp>
        <p:nvSpPr>
          <p:cNvPr id="45058" name="Rectangle 7"/>
          <p:cNvSpPr>
            <a:spLocks noGrp="1" noChangeArrowheads="1"/>
          </p:cNvSpPr>
          <p:nvPr>
            <p:ph idx="1"/>
          </p:nvPr>
        </p:nvSpPr>
        <p:spPr/>
        <p:txBody>
          <a:bodyPr/>
          <a:lstStyle/>
          <a:p>
            <a:pPr marL="0" indent="0">
              <a:lnSpc>
                <a:spcPts val="3360"/>
              </a:lnSpc>
              <a:buNone/>
            </a:pPr>
            <a:r>
              <a:rPr lang="en-US" dirty="0"/>
              <a:t>Based on the premise that rewarded behavior is likely to be repeated, whereas behavior that is punished is less likely to recur</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6063" y="3048735"/>
            <a:ext cx="3571875" cy="31351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331101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sz="2600" dirty="0"/>
              <a:t>Positive Reinforcement</a:t>
            </a:r>
          </a:p>
          <a:p>
            <a:pPr lvl="1"/>
            <a:r>
              <a:rPr lang="en-US" dirty="0"/>
              <a:t>Strengthens desired behavior by providing a reward</a:t>
            </a:r>
          </a:p>
          <a:p>
            <a:pPr lvl="1"/>
            <a:endParaRPr lang="en-US" dirty="0"/>
          </a:p>
          <a:p>
            <a:r>
              <a:rPr lang="en-US" dirty="0"/>
              <a:t>Punishment</a:t>
            </a:r>
          </a:p>
          <a:p>
            <a:pPr lvl="1"/>
            <a:r>
              <a:rPr lang="en-US" dirty="0"/>
              <a:t>Undesired consequence of undesirable behavior</a:t>
            </a:r>
          </a:p>
        </p:txBody>
      </p:sp>
      <p:sp>
        <p:nvSpPr>
          <p:cNvPr id="3" name="Content Placeholder 2"/>
          <p:cNvSpPr>
            <a:spLocks noGrp="1"/>
          </p:cNvSpPr>
          <p:nvPr>
            <p:ph sz="half" idx="2"/>
          </p:nvPr>
        </p:nvSpPr>
        <p:spPr>
          <a:xfrm>
            <a:off x="4648200" y="1600200"/>
            <a:ext cx="4191000" cy="4800600"/>
          </a:xfrm>
        </p:spPr>
        <p:txBody>
          <a:bodyPr/>
          <a:lstStyle/>
          <a:p>
            <a:r>
              <a:rPr lang="en-US" sz="2600" dirty="0"/>
              <a:t>Negative Reinforcement</a:t>
            </a:r>
          </a:p>
          <a:p>
            <a:pPr lvl="1"/>
            <a:r>
              <a:rPr lang="en-US" dirty="0"/>
              <a:t>Strengthens desired behavior by eliminating an undesirable task or situation</a:t>
            </a:r>
          </a:p>
          <a:p>
            <a:r>
              <a:rPr lang="en-US" dirty="0"/>
              <a:t>Extinction</a:t>
            </a:r>
          </a:p>
          <a:p>
            <a:pPr lvl="1"/>
            <a:r>
              <a:rPr lang="en-US" dirty="0"/>
              <a:t>Not responding to undesirable behavior in order to discourage its occurrence</a:t>
            </a:r>
          </a:p>
        </p:txBody>
      </p:sp>
      <p:sp>
        <p:nvSpPr>
          <p:cNvPr id="6" name="Rectangle 6"/>
          <p:cNvSpPr>
            <a:spLocks noGrp="1" noChangeArrowheads="1"/>
          </p:cNvSpPr>
          <p:nvPr>
            <p:ph type="title"/>
          </p:nvPr>
        </p:nvSpPr>
        <p:spPr/>
        <p:txBody>
          <a:bodyPr/>
          <a:lstStyle/>
          <a:p>
            <a:r>
              <a:rPr lang="en-US" dirty="0"/>
              <a:t>Types of Reinforcement</a:t>
            </a:r>
          </a:p>
        </p:txBody>
      </p:sp>
    </p:spTree>
    <p:extLst>
      <p:ext uri="{BB962C8B-B14F-4D97-AF65-F5344CB8AC3E}">
        <p14:creationId xmlns:p14="http://schemas.microsoft.com/office/powerpoint/2010/main" val="35925479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5" name="Rectangle 7"/>
          <p:cNvSpPr>
            <a:spLocks noGrp="1" noChangeArrowheads="1"/>
          </p:cNvSpPr>
          <p:nvPr>
            <p:ph type="title"/>
          </p:nvPr>
        </p:nvSpPr>
        <p:spPr/>
        <p:txBody>
          <a:bodyPr/>
          <a:lstStyle/>
          <a:p>
            <a:r>
              <a:rPr lang="en-US" dirty="0"/>
              <a:t>Equity Theory</a:t>
            </a:r>
          </a:p>
        </p:txBody>
      </p:sp>
      <p:sp>
        <p:nvSpPr>
          <p:cNvPr id="10" name="Rectangle 8"/>
          <p:cNvSpPr>
            <a:spLocks noGrp="1" noChangeArrowheads="1"/>
          </p:cNvSpPr>
          <p:nvPr>
            <p:ph idx="1"/>
          </p:nvPr>
        </p:nvSpPr>
        <p:spPr>
          <a:xfrm>
            <a:off x="762000" y="1600200"/>
            <a:ext cx="3886200" cy="4953000"/>
          </a:xfrm>
        </p:spPr>
        <p:txBody>
          <a:bodyPr/>
          <a:lstStyle/>
          <a:p>
            <a:pPr>
              <a:lnSpc>
                <a:spcPts val="2880"/>
              </a:lnSpc>
            </a:pPr>
            <a:r>
              <a:rPr lang="en-US" sz="2600" dirty="0"/>
              <a:t>Based on the premise that people are motivated to obtain and preserve equitable treatment for themselves</a:t>
            </a:r>
          </a:p>
          <a:p>
            <a:pPr>
              <a:lnSpc>
                <a:spcPts val="2880"/>
              </a:lnSpc>
            </a:pPr>
            <a:r>
              <a:rPr lang="en-US" sz="2600" dirty="0"/>
              <a:t>Equity</a:t>
            </a:r>
            <a:r>
              <a:rPr lang="en-US" sz="2600" i="1" dirty="0"/>
              <a:t> </a:t>
            </a:r>
            <a:r>
              <a:rPr lang="en-US" sz="2600" dirty="0"/>
              <a:t>is the distribution of rewards in direct proportion to each employee’s contribution to the organization</a:t>
            </a:r>
            <a:endParaRPr lang="en-US" sz="2400" dirty="0"/>
          </a:p>
        </p:txBody>
      </p:sp>
      <p:graphicFrame>
        <p:nvGraphicFramePr>
          <p:cNvPr id="5" name="Diagram 4"/>
          <p:cNvGraphicFramePr/>
          <p:nvPr>
            <p:extLst>
              <p:ext uri="{D42A27DB-BD31-4B8C-83A1-F6EECF244321}">
                <p14:modId xmlns:p14="http://schemas.microsoft.com/office/powerpoint/2010/main" val="3657872889"/>
              </p:ext>
            </p:extLst>
          </p:nvPr>
        </p:nvGraphicFramePr>
        <p:xfrm>
          <a:off x="3810000" y="1295400"/>
          <a:ext cx="60198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710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pPr marL="0" indent="0">
              <a:lnSpc>
                <a:spcPts val="3160"/>
              </a:lnSpc>
              <a:buNone/>
            </a:pPr>
            <a:r>
              <a:rPr lang="en-US" sz="2400" dirty="0">
                <a:latin typeface="Arial" panose="020B0604020202020204" pitchFamily="34" charset="0"/>
                <a:cs typeface="Arial" panose="020B0604020202020204" pitchFamily="34" charset="0"/>
              </a:rPr>
              <a:t>Employees want to be treated fairly. Employees compare the amount of effort they put into their jobs and the outcomes they get to that of their coworkers. At sweatshops such as this one, though, all employees are treated unfairly. </a:t>
            </a:r>
          </a:p>
          <a:p>
            <a:pPr marL="0" indent="0">
              <a:lnSpc>
                <a:spcPts val="3160"/>
              </a:lnSpc>
              <a:buNone/>
            </a:pPr>
            <a:r>
              <a:rPr lang="en-US" sz="2400" i="1" dirty="0">
                <a:latin typeface="Arial" panose="020B0604020202020204" pitchFamily="34" charset="0"/>
                <a:cs typeface="Arial" panose="020B0604020202020204" pitchFamily="34" charset="0"/>
              </a:rPr>
              <a:t>Does equity theory come into play in this instance?</a:t>
            </a:r>
            <a:endParaRPr lang="en-US" sz="2400" i="1" dirty="0">
              <a:latin typeface="Bookman Old Style" pitchFamily="18" charset="0"/>
            </a:endParaRP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563918" y="1752600"/>
            <a:ext cx="4199082" cy="433030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Title 1"/>
          <p:cNvSpPr>
            <a:spLocks noGrp="1"/>
          </p:cNvSpPr>
          <p:nvPr>
            <p:ph type="title"/>
          </p:nvPr>
        </p:nvSpPr>
        <p:spPr/>
        <p:txBody>
          <a:bodyPr/>
          <a:lstStyle/>
          <a:p>
            <a:r>
              <a:rPr lang="en-US" dirty="0"/>
              <a:t>Class Exercise 3</a:t>
            </a:r>
          </a:p>
        </p:txBody>
      </p:sp>
    </p:spTree>
    <p:extLst>
      <p:ext uri="{BB962C8B-B14F-4D97-AF65-F5344CB8AC3E}">
        <p14:creationId xmlns:p14="http://schemas.microsoft.com/office/powerpoint/2010/main" val="25071254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3" name="Rectangle 11"/>
          <p:cNvSpPr>
            <a:spLocks noGrp="1" noChangeArrowheads="1"/>
          </p:cNvSpPr>
          <p:nvPr>
            <p:ph type="title"/>
          </p:nvPr>
        </p:nvSpPr>
        <p:spPr/>
        <p:txBody>
          <a:bodyPr/>
          <a:lstStyle/>
          <a:p>
            <a:r>
              <a:rPr lang="en-US" dirty="0"/>
              <a:t>Expectancy Theory</a:t>
            </a:r>
            <a:endParaRPr lang="en-US" sz="2400" dirty="0"/>
          </a:p>
        </p:txBody>
      </p:sp>
      <p:sp>
        <p:nvSpPr>
          <p:cNvPr id="49154" name="Rectangle 12"/>
          <p:cNvSpPr>
            <a:spLocks noGrp="1" noChangeArrowheads="1"/>
          </p:cNvSpPr>
          <p:nvPr>
            <p:ph idx="1"/>
          </p:nvPr>
        </p:nvSpPr>
        <p:spPr>
          <a:xfrm>
            <a:off x="609600" y="1447800"/>
            <a:ext cx="8077200" cy="3962400"/>
          </a:xfrm>
        </p:spPr>
        <p:txBody>
          <a:bodyPr/>
          <a:lstStyle/>
          <a:p>
            <a:r>
              <a:rPr lang="en-US" sz="2400" dirty="0"/>
              <a:t>Motivation depends on how much we want something and on how likely we think we are to get it</a:t>
            </a:r>
          </a:p>
          <a:p>
            <a:r>
              <a:rPr lang="en-US" sz="2400" dirty="0"/>
              <a:t>Expectancy theory is complex because each action we take is likely to lead to several different outcomes; some we may want, and others we may not want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5035" y="3429000"/>
            <a:ext cx="6793931" cy="281573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0962086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49" name="Rectangle 9"/>
          <p:cNvSpPr>
            <a:spLocks noGrp="1" noChangeArrowheads="1"/>
          </p:cNvSpPr>
          <p:nvPr>
            <p:ph type="title"/>
          </p:nvPr>
        </p:nvSpPr>
        <p:spPr/>
        <p:txBody>
          <a:bodyPr/>
          <a:lstStyle/>
          <a:p>
            <a:r>
              <a:rPr lang="en-US" dirty="0"/>
              <a:t>Goal-Setting Theory</a:t>
            </a:r>
            <a:endParaRPr lang="en-US" sz="2400" b="0" dirty="0"/>
          </a:p>
        </p:txBody>
      </p:sp>
      <p:sp>
        <p:nvSpPr>
          <p:cNvPr id="53250" name="Rectangle 10"/>
          <p:cNvSpPr>
            <a:spLocks noGrp="1" noChangeArrowheads="1"/>
          </p:cNvSpPr>
          <p:nvPr>
            <p:ph idx="1"/>
          </p:nvPr>
        </p:nvSpPr>
        <p:spPr/>
        <p:txBody>
          <a:bodyPr/>
          <a:lstStyle/>
          <a:p>
            <a:pPr>
              <a:lnSpc>
                <a:spcPts val="3360"/>
              </a:lnSpc>
            </a:pPr>
            <a:r>
              <a:rPr lang="en-US" dirty="0"/>
              <a:t>Employees are motivated to achieve goals they and their managers establish together</a:t>
            </a:r>
          </a:p>
          <a:p>
            <a:r>
              <a:rPr lang="en-US" dirty="0"/>
              <a:t>The goal should be:</a:t>
            </a:r>
          </a:p>
          <a:p>
            <a:pPr lvl="1"/>
            <a:r>
              <a:rPr lang="en-US" sz="2800" dirty="0"/>
              <a:t>Very specific</a:t>
            </a:r>
          </a:p>
          <a:p>
            <a:pPr lvl="1"/>
            <a:r>
              <a:rPr lang="en-US" sz="2800" dirty="0"/>
              <a:t>Moderately difficult</a:t>
            </a:r>
          </a:p>
          <a:p>
            <a:pPr lvl="1"/>
            <a:r>
              <a:rPr lang="en-US" sz="2800" dirty="0"/>
              <a:t>One that the employee</a:t>
            </a:r>
            <a:br>
              <a:rPr lang="en-US" sz="2800" dirty="0"/>
            </a:br>
            <a:r>
              <a:rPr lang="en-US" sz="2800" dirty="0"/>
              <a:t>will be committed to </a:t>
            </a:r>
            <a:br>
              <a:rPr lang="en-US" sz="2800" dirty="0"/>
            </a:br>
            <a:r>
              <a:rPr lang="en-US" sz="2800" dirty="0"/>
              <a:t>achieve</a:t>
            </a:r>
          </a:p>
          <a:p>
            <a:r>
              <a:rPr lang="en-US" dirty="0"/>
              <a:t>Rewards should be tied directly to goal achievement</a:t>
            </a:r>
            <a:endParaRPr lang="en-US" sz="40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2632750"/>
            <a:ext cx="3700463" cy="239645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176505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PhAnim="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33123" name="Rectangle 2"/>
          <p:cNvSpPr>
            <a:spLocks noGrp="1" noChangeArrowheads="1"/>
          </p:cNvSpPr>
          <p:nvPr>
            <p:ph type="title"/>
          </p:nvPr>
        </p:nvSpPr>
        <p:spPr/>
        <p:txBody>
          <a:bodyPr/>
          <a:lstStyle/>
          <a:p>
            <a:r>
              <a:rPr lang="en-US" dirty="0"/>
              <a:t>Class Exercise 4</a:t>
            </a:r>
          </a:p>
        </p:txBody>
      </p:sp>
      <p:sp>
        <p:nvSpPr>
          <p:cNvPr id="133124" name="Rectangle 3"/>
          <p:cNvSpPr>
            <a:spLocks noGrp="1" noChangeArrowheads="1"/>
          </p:cNvSpPr>
          <p:nvPr>
            <p:ph idx="1"/>
          </p:nvPr>
        </p:nvSpPr>
        <p:spPr/>
        <p:txBody>
          <a:bodyPr/>
          <a:lstStyle/>
          <a:p>
            <a:pPr marL="0" indent="0">
              <a:buNone/>
            </a:pPr>
            <a:r>
              <a:rPr lang="en-US" dirty="0"/>
              <a:t>Describe the job situations in which the following motivation theories would be most appropriate</a:t>
            </a:r>
          </a:p>
          <a:p>
            <a:pPr lvl="1"/>
            <a:r>
              <a:rPr lang="en-US" sz="2600" dirty="0"/>
              <a:t>Scientific management</a:t>
            </a:r>
          </a:p>
          <a:p>
            <a:pPr lvl="1"/>
            <a:r>
              <a:rPr lang="en-US" sz="2600" dirty="0"/>
              <a:t>McGregor’s Theory X</a:t>
            </a:r>
          </a:p>
          <a:p>
            <a:pPr lvl="1"/>
            <a:r>
              <a:rPr lang="en-US" sz="2600" dirty="0"/>
              <a:t>McGregor’s Theory Y</a:t>
            </a:r>
          </a:p>
          <a:p>
            <a:pPr lvl="1"/>
            <a:r>
              <a:rPr lang="en-US" sz="2600" dirty="0"/>
              <a:t>Theory Z</a:t>
            </a:r>
          </a:p>
          <a:p>
            <a:pPr lvl="1"/>
            <a:r>
              <a:rPr lang="en-US" sz="2600" dirty="0"/>
              <a:t>Maslow’s hierarchy of needs</a:t>
            </a:r>
          </a:p>
          <a:p>
            <a:pPr lvl="1"/>
            <a:r>
              <a:rPr lang="en-US" sz="2600" dirty="0"/>
              <a:t>Herzberg’s motivation-hygiene theory</a:t>
            </a:r>
          </a:p>
          <a:p>
            <a:pPr lvl="1"/>
            <a:r>
              <a:rPr lang="en-US" sz="2600" dirty="0"/>
              <a:t>Equity theory</a:t>
            </a:r>
          </a:p>
          <a:p>
            <a:pPr lvl="1"/>
            <a:r>
              <a:rPr lang="en-US" sz="2600" dirty="0"/>
              <a:t>Expectancy theory</a:t>
            </a:r>
          </a:p>
          <a:p>
            <a:pPr lvl="1"/>
            <a:r>
              <a:rPr lang="en-US" sz="2600" dirty="0"/>
              <a:t>Reinforcement</a:t>
            </a:r>
            <a:endParaRPr lang="en-US" sz="2400" dirty="0"/>
          </a:p>
        </p:txBody>
      </p:sp>
    </p:spTree>
    <p:extLst>
      <p:ext uri="{BB962C8B-B14F-4D97-AF65-F5344CB8AC3E}">
        <p14:creationId xmlns:p14="http://schemas.microsoft.com/office/powerpoint/2010/main" val="1492372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r>
              <a:rPr lang="en-US" dirty="0"/>
              <a:t>Key Motivation Techniques</a:t>
            </a:r>
          </a:p>
        </p:txBody>
      </p:sp>
      <p:sp>
        <p:nvSpPr>
          <p:cNvPr id="56322" name="Content Placeholder 2"/>
          <p:cNvSpPr>
            <a:spLocks noGrp="1"/>
          </p:cNvSpPr>
          <p:nvPr>
            <p:ph idx="1"/>
          </p:nvPr>
        </p:nvSpPr>
        <p:spPr>
          <a:xfrm>
            <a:off x="609600" y="1600200"/>
            <a:ext cx="8077200" cy="4246602"/>
          </a:xfrm>
        </p:spPr>
        <p:txBody>
          <a:bodyPr/>
          <a:lstStyle/>
          <a:p>
            <a:r>
              <a:rPr lang="en-US" dirty="0"/>
              <a:t>Management by objectives</a:t>
            </a:r>
          </a:p>
          <a:p>
            <a:r>
              <a:rPr lang="en-US" dirty="0"/>
              <a:t>Job enrichment</a:t>
            </a:r>
          </a:p>
          <a:p>
            <a:r>
              <a:rPr lang="en-US" dirty="0"/>
              <a:t>Behavior modification</a:t>
            </a:r>
          </a:p>
          <a:p>
            <a:r>
              <a:rPr lang="en-US" dirty="0"/>
              <a:t>Flextime</a:t>
            </a:r>
          </a:p>
          <a:p>
            <a:r>
              <a:rPr lang="en-IN" dirty="0"/>
              <a:t>Part-time work and job sharing</a:t>
            </a:r>
          </a:p>
          <a:p>
            <a:r>
              <a:rPr lang="en-US" dirty="0"/>
              <a:t>Telecommuting</a:t>
            </a:r>
          </a:p>
          <a:p>
            <a:r>
              <a:rPr lang="en-US" dirty="0"/>
              <a:t>Employee empowerment</a:t>
            </a:r>
          </a:p>
          <a:p>
            <a:r>
              <a:rPr lang="en-US" dirty="0"/>
              <a:t>Employee ownership</a:t>
            </a:r>
          </a:p>
        </p:txBody>
      </p:sp>
    </p:spTree>
    <p:extLst>
      <p:ext uri="{BB962C8B-B14F-4D97-AF65-F5344CB8AC3E}">
        <p14:creationId xmlns:p14="http://schemas.microsoft.com/office/powerpoint/2010/main" val="23535496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5173" name="Rectangle 51"/>
          <p:cNvSpPr>
            <a:spLocks noGrp="1" noChangeArrowheads="1"/>
          </p:cNvSpPr>
          <p:nvPr>
            <p:ph type="title"/>
          </p:nvPr>
        </p:nvSpPr>
        <p:spPr/>
        <p:txBody>
          <a:bodyPr/>
          <a:lstStyle/>
          <a:p>
            <a:r>
              <a:rPr lang="en-US" dirty="0"/>
              <a:t>Management by Objectives </a:t>
            </a:r>
            <a:r>
              <a:rPr lang="en-IN" dirty="0"/>
              <a:t>(MBO)</a:t>
            </a:r>
            <a:endParaRPr lang="en-US" dirty="0"/>
          </a:p>
        </p:txBody>
      </p:sp>
      <p:sp>
        <p:nvSpPr>
          <p:cNvPr id="135170" name="Rectangle 52"/>
          <p:cNvSpPr>
            <a:spLocks noGrp="1" noChangeArrowheads="1"/>
          </p:cNvSpPr>
          <p:nvPr>
            <p:ph idx="1"/>
          </p:nvPr>
        </p:nvSpPr>
        <p:spPr/>
        <p:txBody>
          <a:bodyPr/>
          <a:lstStyle/>
          <a:p>
            <a:pPr>
              <a:lnSpc>
                <a:spcPts val="3360"/>
              </a:lnSpc>
            </a:pPr>
            <a:r>
              <a:rPr lang="en-IN" dirty="0"/>
              <a:t>Motivation technique in which managers and employees collaborate in setting goals</a:t>
            </a:r>
          </a:p>
          <a:p>
            <a:pPr>
              <a:lnSpc>
                <a:spcPts val="3360"/>
              </a:lnSpc>
            </a:pPr>
            <a:r>
              <a:rPr lang="en-US" dirty="0"/>
              <a:t>Primary purpose is to clarify the roles employees are expected to play in reaching the organization’s goals</a:t>
            </a:r>
          </a:p>
          <a:p>
            <a:pPr>
              <a:lnSpc>
                <a:spcPts val="3360"/>
              </a:lnSpc>
            </a:pPr>
            <a:r>
              <a:rPr lang="en-US" dirty="0"/>
              <a:t>Increases employee motivation by empowering them with an active role in goal-setting and performance evaluation</a:t>
            </a:r>
          </a:p>
        </p:txBody>
      </p:sp>
    </p:spTree>
    <p:extLst>
      <p:ext uri="{BB962C8B-B14F-4D97-AF65-F5344CB8AC3E}">
        <p14:creationId xmlns:p14="http://schemas.microsoft.com/office/powerpoint/2010/main" val="3254300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371600"/>
            <a:ext cx="3733800" cy="4800600"/>
          </a:xfrm>
          <a:noFill/>
          <a:ln w="22225">
            <a:solidFill>
              <a:srgbClr val="009900"/>
            </a:solidFill>
          </a:ln>
        </p:spPr>
        <p:txBody>
          <a:bodyPr/>
          <a:lstStyle/>
          <a:p>
            <a:pPr marL="0" indent="0" algn="ctr">
              <a:buNone/>
            </a:pPr>
            <a:r>
              <a:rPr lang="en-US" sz="2600" b="1" dirty="0">
                <a:solidFill>
                  <a:srgbClr val="009900"/>
                </a:solidFill>
              </a:rPr>
              <a:t>Advantages</a:t>
            </a:r>
          </a:p>
          <a:p>
            <a:pPr>
              <a:buClr>
                <a:srgbClr val="009900"/>
              </a:buClr>
            </a:pPr>
            <a:r>
              <a:rPr lang="en-US" sz="2400" dirty="0"/>
              <a:t>Actively involves employees</a:t>
            </a:r>
          </a:p>
          <a:p>
            <a:pPr>
              <a:buClr>
                <a:srgbClr val="009900"/>
              </a:buClr>
            </a:pPr>
            <a:r>
              <a:rPr lang="en-US" sz="2400" dirty="0"/>
              <a:t>Improves communication</a:t>
            </a:r>
          </a:p>
          <a:p>
            <a:pPr>
              <a:buClr>
                <a:srgbClr val="009900"/>
              </a:buClr>
            </a:pPr>
            <a:r>
              <a:rPr lang="en-US" sz="2400" dirty="0"/>
              <a:t>Employees feel like an important part of the organization</a:t>
            </a:r>
          </a:p>
          <a:p>
            <a:pPr>
              <a:buClr>
                <a:srgbClr val="009900"/>
              </a:buClr>
            </a:pPr>
            <a:r>
              <a:rPr lang="en-US" sz="2400" dirty="0"/>
              <a:t>Periodic review enhances control</a:t>
            </a:r>
            <a:endParaRPr lang="en-US" dirty="0"/>
          </a:p>
        </p:txBody>
      </p:sp>
      <p:sp>
        <p:nvSpPr>
          <p:cNvPr id="5" name="Content Placeholder 4"/>
          <p:cNvSpPr>
            <a:spLocks noGrp="1"/>
          </p:cNvSpPr>
          <p:nvPr>
            <p:ph sz="half" idx="2"/>
          </p:nvPr>
        </p:nvSpPr>
        <p:spPr>
          <a:xfrm>
            <a:off x="4419600" y="1371600"/>
            <a:ext cx="4267200" cy="4800600"/>
          </a:xfrm>
          <a:ln w="22225">
            <a:solidFill>
              <a:srgbClr val="FF0000"/>
            </a:solidFill>
          </a:ln>
        </p:spPr>
        <p:txBody>
          <a:bodyPr/>
          <a:lstStyle/>
          <a:p>
            <a:pPr marL="0" indent="0" algn="ctr">
              <a:buNone/>
            </a:pPr>
            <a:r>
              <a:rPr lang="en-US" sz="2600" b="1" dirty="0">
                <a:solidFill>
                  <a:srgbClr val="FF0000"/>
                </a:solidFill>
              </a:rPr>
              <a:t>Disadvantages</a:t>
            </a:r>
          </a:p>
          <a:p>
            <a:pPr>
              <a:buClr>
                <a:srgbClr val="FF0000"/>
              </a:buClr>
            </a:pPr>
            <a:r>
              <a:rPr lang="en-US" sz="2400" dirty="0"/>
              <a:t>Doesn’t work if the process doesn’t begin at the top of the organization</a:t>
            </a:r>
          </a:p>
          <a:p>
            <a:pPr>
              <a:buClr>
                <a:srgbClr val="FF0000"/>
              </a:buClr>
            </a:pPr>
            <a:r>
              <a:rPr lang="en-US" sz="2400" dirty="0"/>
              <a:t>Can result in excessive paperwork</a:t>
            </a:r>
          </a:p>
          <a:p>
            <a:pPr>
              <a:buClr>
                <a:srgbClr val="FF0000"/>
              </a:buClr>
            </a:pPr>
            <a:r>
              <a:rPr lang="en-US" sz="2400" dirty="0"/>
              <a:t>Some managers assign goals instead of collaborating on creating them</a:t>
            </a:r>
          </a:p>
          <a:p>
            <a:pPr>
              <a:buClr>
                <a:srgbClr val="FF0000"/>
              </a:buClr>
            </a:pPr>
            <a:r>
              <a:rPr lang="en-US" sz="2400" dirty="0"/>
              <a:t>Goals should be quantifiable</a:t>
            </a:r>
            <a:endParaRPr lang="en-US" dirty="0"/>
          </a:p>
        </p:txBody>
      </p:sp>
      <p:sp>
        <p:nvSpPr>
          <p:cNvPr id="57345" name="Rectangle 2"/>
          <p:cNvSpPr>
            <a:spLocks noGrp="1" noChangeArrowheads="1"/>
          </p:cNvSpPr>
          <p:nvPr>
            <p:ph type="title"/>
          </p:nvPr>
        </p:nvSpPr>
        <p:spPr>
          <a:xfrm>
            <a:off x="990600" y="152400"/>
            <a:ext cx="8077200" cy="1143000"/>
          </a:xfrm>
        </p:spPr>
        <p:txBody>
          <a:bodyPr/>
          <a:lstStyle/>
          <a:p>
            <a:r>
              <a:rPr lang="en-US" dirty="0"/>
              <a:t>Management by Objectives: </a:t>
            </a:r>
            <a:br>
              <a:rPr lang="en-US" dirty="0"/>
            </a:br>
            <a:r>
              <a:rPr lang="en-US" dirty="0"/>
              <a:t>Advantages and Disadvantages</a:t>
            </a:r>
            <a:endParaRPr lang="en-US" sz="2400" b="0" dirty="0"/>
          </a:p>
        </p:txBody>
      </p:sp>
    </p:spTree>
    <p:extLst>
      <p:ext uri="{BB962C8B-B14F-4D97-AF65-F5344CB8AC3E}">
        <p14:creationId xmlns:p14="http://schemas.microsoft.com/office/powerpoint/2010/main" val="7389331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3" name="Rectangle 10"/>
          <p:cNvSpPr>
            <a:spLocks noGrp="1" noChangeArrowheads="1"/>
          </p:cNvSpPr>
          <p:nvPr>
            <p:ph type="title"/>
          </p:nvPr>
        </p:nvSpPr>
        <p:spPr/>
        <p:txBody>
          <a:bodyPr/>
          <a:lstStyle/>
          <a:p>
            <a:r>
              <a:rPr lang="en-US" dirty="0"/>
              <a:t>Job Enrichment</a:t>
            </a:r>
          </a:p>
        </p:txBody>
      </p:sp>
      <p:sp>
        <p:nvSpPr>
          <p:cNvPr id="2" name="Content Placeholder 1"/>
          <p:cNvSpPr>
            <a:spLocks noGrp="1"/>
          </p:cNvSpPr>
          <p:nvPr>
            <p:ph idx="1"/>
          </p:nvPr>
        </p:nvSpPr>
        <p:spPr/>
        <p:txBody>
          <a:bodyPr/>
          <a:lstStyle/>
          <a:p>
            <a:r>
              <a:rPr lang="en-US" b="1" dirty="0"/>
              <a:t>Job enrichment</a:t>
            </a:r>
            <a:r>
              <a:rPr lang="en-US" dirty="0"/>
              <a:t>: a motivation technique that provides employees with more variety and responsibility in their jobs</a:t>
            </a:r>
          </a:p>
          <a:p>
            <a:r>
              <a:rPr lang="en-US" b="1" dirty="0"/>
              <a:t>Job enlargement</a:t>
            </a:r>
            <a:r>
              <a:rPr lang="en-US" dirty="0"/>
              <a:t>: expanding a worker’s assignments to include additional but similar tasks</a:t>
            </a:r>
          </a:p>
          <a:p>
            <a:r>
              <a:rPr lang="en-US" b="1" dirty="0"/>
              <a:t>Job redesign</a:t>
            </a:r>
            <a:r>
              <a:rPr lang="en-US" dirty="0"/>
              <a:t>: a type of job enrichment in which work is restructured to cultivate the worker–job match</a:t>
            </a:r>
          </a:p>
        </p:txBody>
      </p:sp>
    </p:spTree>
    <p:extLst>
      <p:ext uri="{BB962C8B-B14F-4D97-AF65-F5344CB8AC3E}">
        <p14:creationId xmlns:p14="http://schemas.microsoft.com/office/powerpoint/2010/main" val="669800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1" name="Rectangle 21"/>
          <p:cNvSpPr>
            <a:spLocks noGrp="1" noChangeArrowheads="1"/>
          </p:cNvSpPr>
          <p:nvPr>
            <p:ph type="title"/>
          </p:nvPr>
        </p:nvSpPr>
        <p:spPr/>
        <p:txBody>
          <a:bodyPr/>
          <a:lstStyle/>
          <a:p>
            <a:r>
              <a:rPr lang="en-IN" dirty="0" err="1"/>
              <a:t>Behavior</a:t>
            </a:r>
            <a:r>
              <a:rPr lang="en-IN" dirty="0"/>
              <a:t> Modification</a:t>
            </a:r>
            <a:endParaRPr lang="en-US" b="0" dirty="0"/>
          </a:p>
        </p:txBody>
      </p:sp>
      <p:sp>
        <p:nvSpPr>
          <p:cNvPr id="61442" name="Rectangle 22"/>
          <p:cNvSpPr>
            <a:spLocks noGrp="1" noChangeArrowheads="1"/>
          </p:cNvSpPr>
          <p:nvPr>
            <p:ph idx="1"/>
          </p:nvPr>
        </p:nvSpPr>
        <p:spPr/>
        <p:txBody>
          <a:bodyPr/>
          <a:lstStyle/>
          <a:p>
            <a:pPr>
              <a:lnSpc>
                <a:spcPts val="3360"/>
              </a:lnSpc>
            </a:pPr>
            <a:r>
              <a:rPr lang="en-US" dirty="0"/>
              <a:t>Systematic program of reinforcement to encourage desirable behavior</a:t>
            </a:r>
          </a:p>
          <a:p>
            <a:pPr>
              <a:lnSpc>
                <a:spcPts val="3360"/>
              </a:lnSpc>
            </a:pPr>
            <a:r>
              <a:rPr lang="en-US" dirty="0"/>
              <a:t>Involves both rewards to encourage desirable actions and punishments to discourage undesirable actions</a:t>
            </a:r>
          </a:p>
        </p:txBody>
      </p:sp>
    </p:spTree>
    <p:extLst>
      <p:ext uri="{BB962C8B-B14F-4D97-AF65-F5344CB8AC3E}">
        <p14:creationId xmlns:p14="http://schemas.microsoft.com/office/powerpoint/2010/main" val="2953381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Class Exercise 5</a:t>
            </a:r>
            <a:endParaRPr lang="en-US" dirty="0"/>
          </a:p>
        </p:txBody>
      </p:sp>
      <p:sp>
        <p:nvSpPr>
          <p:cNvPr id="3" name="Content Placeholder 2"/>
          <p:cNvSpPr>
            <a:spLocks noGrp="1"/>
          </p:cNvSpPr>
          <p:nvPr>
            <p:ph idx="1"/>
          </p:nvPr>
        </p:nvSpPr>
        <p:spPr/>
        <p:txBody>
          <a:bodyPr/>
          <a:lstStyle/>
          <a:p>
            <a:pPr marL="0" indent="0">
              <a:lnSpc>
                <a:spcPts val="3360"/>
              </a:lnSpc>
              <a:buNone/>
            </a:pPr>
            <a:r>
              <a:rPr lang="en-US" dirty="0">
                <a:latin typeface="Arial" panose="020B0604020202020204" pitchFamily="34" charset="0"/>
                <a:cs typeface="Arial" panose="020B0604020202020204" pitchFamily="34" charset="0"/>
              </a:rPr>
              <a:t>Studies have shown that rewards, such as compliments and expressions of appreciation, are much more effective behavior modifiers than punishments, such as reprimands and scorn.</a:t>
            </a:r>
          </a:p>
          <a:p>
            <a:pPr marL="0" indent="0">
              <a:lnSpc>
                <a:spcPts val="3360"/>
              </a:lnSpc>
              <a:buNone/>
            </a:pPr>
            <a:endParaRPr lang="en-US" dirty="0">
              <a:latin typeface="Arial" panose="020B0604020202020204" pitchFamily="34" charset="0"/>
              <a:cs typeface="Arial" panose="020B0604020202020204" pitchFamily="34" charset="0"/>
            </a:endParaRPr>
          </a:p>
          <a:p>
            <a:pPr marL="0" indent="0">
              <a:lnSpc>
                <a:spcPts val="3360"/>
              </a:lnSpc>
              <a:buNone/>
            </a:pPr>
            <a:r>
              <a:rPr lang="en-US" i="1" dirty="0">
                <a:latin typeface="Arial" panose="020B0604020202020204" pitchFamily="34" charset="0"/>
                <a:cs typeface="Arial" panose="020B0604020202020204" pitchFamily="34" charset="0"/>
              </a:rPr>
              <a:t>Do you think that this is true in all situations? Identify some situations in which this may </a:t>
            </a:r>
            <a:br>
              <a:rPr lang="en-US" i="1" dirty="0">
                <a:latin typeface="Arial" panose="020B0604020202020204" pitchFamily="34" charset="0"/>
                <a:cs typeface="Arial" panose="020B0604020202020204" pitchFamily="34" charset="0"/>
              </a:rPr>
            </a:br>
            <a:r>
              <a:rPr lang="en-US" i="1" dirty="0">
                <a:latin typeface="Arial" panose="020B0604020202020204" pitchFamily="34" charset="0"/>
                <a:cs typeface="Arial" panose="020B0604020202020204" pitchFamily="34" charset="0"/>
              </a:rPr>
              <a:t>not be true.</a:t>
            </a:r>
          </a:p>
        </p:txBody>
      </p:sp>
    </p:spTree>
    <p:extLst>
      <p:ext uri="{BB962C8B-B14F-4D97-AF65-F5344CB8AC3E}">
        <p14:creationId xmlns:p14="http://schemas.microsoft.com/office/powerpoint/2010/main" val="2659916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89" name="Rectangle 6"/>
          <p:cNvSpPr>
            <a:spLocks noGrp="1" noChangeArrowheads="1"/>
          </p:cNvSpPr>
          <p:nvPr>
            <p:ph type="title"/>
          </p:nvPr>
        </p:nvSpPr>
        <p:spPr/>
        <p:txBody>
          <a:bodyPr/>
          <a:lstStyle/>
          <a:p>
            <a:r>
              <a:rPr lang="en-US" dirty="0"/>
              <a:t>Flextime</a:t>
            </a:r>
            <a:endParaRPr lang="en-US" b="0" dirty="0"/>
          </a:p>
        </p:txBody>
      </p:sp>
      <p:sp>
        <p:nvSpPr>
          <p:cNvPr id="63490" name="Rectangle 7"/>
          <p:cNvSpPr>
            <a:spLocks noGrp="1" noChangeArrowheads="1"/>
          </p:cNvSpPr>
          <p:nvPr>
            <p:ph idx="1"/>
          </p:nvPr>
        </p:nvSpPr>
        <p:spPr/>
        <p:txBody>
          <a:bodyPr/>
          <a:lstStyle/>
          <a:p>
            <a:r>
              <a:rPr lang="en-US" dirty="0"/>
              <a:t>System in which employees set their own work hours within employer-determined limits</a:t>
            </a:r>
            <a:endParaRPr lang="en-US" b="1" dirty="0"/>
          </a:p>
          <a:p>
            <a:pPr lvl="1">
              <a:buClr>
                <a:srgbClr val="006600"/>
              </a:buClr>
              <a:buSzPct val="100000"/>
            </a:pPr>
            <a:endParaRPr lang="en-US" b="1" dirty="0"/>
          </a:p>
          <a:p>
            <a:r>
              <a:rPr lang="en-US" dirty="0"/>
              <a:t>Bands of time</a:t>
            </a:r>
          </a:p>
          <a:p>
            <a:pPr marL="594360" lvl="2">
              <a:buClr>
                <a:srgbClr val="FFC000"/>
              </a:buClr>
              <a:buFont typeface="Arial" pitchFamily="34" charset="0"/>
              <a:buChar char="•"/>
            </a:pPr>
            <a:r>
              <a:rPr lang="en-US" sz="2800" dirty="0"/>
              <a:t>Core time, when all employees must be at work</a:t>
            </a:r>
          </a:p>
          <a:p>
            <a:pPr marL="594360" lvl="2">
              <a:buClr>
                <a:srgbClr val="FFC000"/>
              </a:buClr>
              <a:buFont typeface="Arial" pitchFamily="34" charset="0"/>
              <a:buChar char="•"/>
            </a:pPr>
            <a:r>
              <a:rPr lang="en-US" sz="2800" dirty="0"/>
              <a:t>Flexible time, when employees may choose whether to be at work</a:t>
            </a:r>
          </a:p>
        </p:txBody>
      </p:sp>
    </p:spTree>
    <p:extLst>
      <p:ext uri="{BB962C8B-B14F-4D97-AF65-F5344CB8AC3E}">
        <p14:creationId xmlns:p14="http://schemas.microsoft.com/office/powerpoint/2010/main" val="18907849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648200" y="1600200"/>
            <a:ext cx="4038600" cy="4572000"/>
          </a:xfrm>
          <a:ln w="22225">
            <a:solidFill>
              <a:srgbClr val="FF0000"/>
            </a:solidFill>
          </a:ln>
        </p:spPr>
        <p:txBody>
          <a:bodyPr/>
          <a:lstStyle/>
          <a:p>
            <a:pPr marL="0" indent="0" algn="ctr">
              <a:buNone/>
            </a:pPr>
            <a:r>
              <a:rPr lang="en-US" b="1" dirty="0">
                <a:solidFill>
                  <a:srgbClr val="FF0000"/>
                </a:solidFill>
              </a:rPr>
              <a:t>Drawbacks</a:t>
            </a:r>
          </a:p>
          <a:p>
            <a:pPr lvl="0">
              <a:buClr>
                <a:srgbClr val="FF0000"/>
              </a:buClr>
            </a:pPr>
            <a:r>
              <a:rPr lang="en-US" dirty="0"/>
              <a:t>Supervisor’s job is complicated by having employees who come and go at different times</a:t>
            </a:r>
          </a:p>
          <a:p>
            <a:pPr lvl="0">
              <a:buClr>
                <a:srgbClr val="FF0000"/>
              </a:buClr>
            </a:pPr>
            <a:r>
              <a:rPr lang="en-US" dirty="0"/>
              <a:t>Employees without flextime resent co-workers who have it</a:t>
            </a:r>
          </a:p>
        </p:txBody>
      </p:sp>
      <p:sp>
        <p:nvSpPr>
          <p:cNvPr id="2" name="Title 1"/>
          <p:cNvSpPr>
            <a:spLocks noGrp="1"/>
          </p:cNvSpPr>
          <p:nvPr>
            <p:ph type="title"/>
          </p:nvPr>
        </p:nvSpPr>
        <p:spPr/>
        <p:txBody>
          <a:bodyPr/>
          <a:lstStyle/>
          <a:p>
            <a:r>
              <a:rPr lang="en-IN" dirty="0" err="1"/>
              <a:t>Flextime</a:t>
            </a:r>
            <a:r>
              <a:rPr lang="en-IN" dirty="0"/>
              <a:t>: Benefits and Drawbacks</a:t>
            </a:r>
            <a:endParaRPr lang="en-US" dirty="0"/>
          </a:p>
        </p:txBody>
      </p:sp>
      <p:sp>
        <p:nvSpPr>
          <p:cNvPr id="4" name="Content Placeholder 3"/>
          <p:cNvSpPr>
            <a:spLocks noGrp="1"/>
          </p:cNvSpPr>
          <p:nvPr>
            <p:ph sz="half" idx="1"/>
          </p:nvPr>
        </p:nvSpPr>
        <p:spPr>
          <a:xfrm>
            <a:off x="457200" y="1600200"/>
            <a:ext cx="4038600" cy="4572000"/>
          </a:xfrm>
          <a:ln w="22225">
            <a:solidFill>
              <a:srgbClr val="009900"/>
            </a:solidFill>
          </a:ln>
        </p:spPr>
        <p:txBody>
          <a:bodyPr/>
          <a:lstStyle/>
          <a:p>
            <a:pPr marL="0" indent="0" algn="ctr">
              <a:buNone/>
            </a:pPr>
            <a:r>
              <a:rPr lang="en-US" b="1" dirty="0">
                <a:solidFill>
                  <a:srgbClr val="009900"/>
                </a:solidFill>
              </a:rPr>
              <a:t>Benefits</a:t>
            </a:r>
          </a:p>
          <a:p>
            <a:pPr lvl="0">
              <a:buClr>
                <a:srgbClr val="009900"/>
              </a:buClr>
            </a:pPr>
            <a:r>
              <a:rPr lang="en-US" dirty="0"/>
              <a:t>Employees have a sense of independence and autonomy </a:t>
            </a:r>
          </a:p>
          <a:p>
            <a:pPr lvl="0">
              <a:buClr>
                <a:srgbClr val="009900"/>
              </a:buClr>
            </a:pPr>
            <a:r>
              <a:rPr lang="en-US" dirty="0"/>
              <a:t>Employees with enough time to deal with non-work issues are more productive and satisfied</a:t>
            </a:r>
          </a:p>
        </p:txBody>
      </p:sp>
    </p:spTree>
    <p:extLst>
      <p:ext uri="{BB962C8B-B14F-4D97-AF65-F5344CB8AC3E}">
        <p14:creationId xmlns:p14="http://schemas.microsoft.com/office/powerpoint/2010/main" val="27281270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7" name="Rectangle 13"/>
          <p:cNvSpPr>
            <a:spLocks noGrp="1" noChangeArrowheads="1"/>
          </p:cNvSpPr>
          <p:nvPr>
            <p:ph type="title"/>
          </p:nvPr>
        </p:nvSpPr>
        <p:spPr/>
        <p:txBody>
          <a:bodyPr/>
          <a:lstStyle/>
          <a:p>
            <a:r>
              <a:rPr lang="en-IN" dirty="0"/>
              <a:t>Part-Time Work</a:t>
            </a:r>
            <a:endParaRPr lang="en-US" dirty="0"/>
          </a:p>
        </p:txBody>
      </p:sp>
      <p:sp>
        <p:nvSpPr>
          <p:cNvPr id="65538" name="Rectangle 14"/>
          <p:cNvSpPr>
            <a:spLocks noGrp="1" noChangeArrowheads="1"/>
          </p:cNvSpPr>
          <p:nvPr>
            <p:ph idx="1"/>
          </p:nvPr>
        </p:nvSpPr>
        <p:spPr/>
        <p:txBody>
          <a:bodyPr/>
          <a:lstStyle/>
          <a:p>
            <a:r>
              <a:rPr lang="en-US" dirty="0"/>
              <a:t>Permanent employment in which individuals work less than a standard work week</a:t>
            </a:r>
          </a:p>
          <a:p>
            <a:endParaRPr lang="en-US" dirty="0"/>
          </a:p>
          <a:p>
            <a:endParaRPr lang="en-US" dirty="0"/>
          </a:p>
          <a:p>
            <a:endParaRPr lang="en-US" dirty="0"/>
          </a:p>
          <a:p>
            <a:endParaRPr lang="en-US" dirty="0"/>
          </a:p>
          <a:p>
            <a:endParaRPr lang="en-US" dirty="0"/>
          </a:p>
          <a:p>
            <a:r>
              <a:rPr lang="en-US" dirty="0"/>
              <a:t>Disadvantage</a:t>
            </a:r>
          </a:p>
          <a:p>
            <a:pPr lvl="1"/>
            <a:r>
              <a:rPr lang="en-US" sz="2800" dirty="0"/>
              <a:t>Often does not provide the benefits that come with a full-time position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0" y="2514600"/>
            <a:ext cx="4168361" cy="271877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2309023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Job Sharing</a:t>
            </a:r>
            <a:endParaRPr lang="en-US" dirty="0"/>
          </a:p>
        </p:txBody>
      </p:sp>
      <p:sp>
        <p:nvSpPr>
          <p:cNvPr id="3" name="Content Placeholder 2"/>
          <p:cNvSpPr>
            <a:spLocks noGrp="1"/>
          </p:cNvSpPr>
          <p:nvPr>
            <p:ph idx="1"/>
          </p:nvPr>
        </p:nvSpPr>
        <p:spPr/>
        <p:txBody>
          <a:bodyPr/>
          <a:lstStyle/>
          <a:p>
            <a:pPr>
              <a:lnSpc>
                <a:spcPts val="3360"/>
              </a:lnSpc>
            </a:pPr>
            <a:r>
              <a:rPr lang="en-US" dirty="0"/>
              <a:t>An arrangement </a:t>
            </a:r>
            <a:r>
              <a:rPr lang="en-IN" dirty="0"/>
              <a:t>whereby two people share one fulltime </a:t>
            </a:r>
            <a:r>
              <a:rPr lang="en-US" dirty="0"/>
              <a:t>position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3761" y="2633662"/>
            <a:ext cx="5216478" cy="361473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89387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5" name="Rectangle 15"/>
          <p:cNvSpPr>
            <a:spLocks noGrp="1" noChangeArrowheads="1"/>
          </p:cNvSpPr>
          <p:nvPr>
            <p:ph type="title"/>
          </p:nvPr>
        </p:nvSpPr>
        <p:spPr/>
        <p:txBody>
          <a:bodyPr/>
          <a:lstStyle/>
          <a:p>
            <a:r>
              <a:rPr lang="en-US" dirty="0"/>
              <a:t>Telecommuting</a:t>
            </a:r>
            <a:endParaRPr lang="en-US" b="0" dirty="0"/>
          </a:p>
        </p:txBody>
      </p:sp>
      <p:sp>
        <p:nvSpPr>
          <p:cNvPr id="67586" name="Rectangle 16"/>
          <p:cNvSpPr>
            <a:spLocks noGrp="1" noChangeArrowheads="1"/>
          </p:cNvSpPr>
          <p:nvPr>
            <p:ph idx="1"/>
          </p:nvPr>
        </p:nvSpPr>
        <p:spPr/>
        <p:txBody>
          <a:bodyPr/>
          <a:lstStyle/>
          <a:p>
            <a:pPr>
              <a:lnSpc>
                <a:spcPts val="3360"/>
              </a:lnSpc>
            </a:pPr>
            <a:r>
              <a:rPr lang="en-US" b="1" dirty="0"/>
              <a:t>Telecommuting</a:t>
            </a:r>
            <a:r>
              <a:rPr lang="en-US" dirty="0"/>
              <a:t> is working at home all the time or for a portion of the work week</a:t>
            </a:r>
          </a:p>
          <a:p>
            <a:pPr>
              <a:lnSpc>
                <a:spcPts val="3360"/>
              </a:lnSpc>
            </a:pPr>
            <a:r>
              <a:rPr lang="en-US" dirty="0"/>
              <a:t>Individuals can set their own hours and have more time with </a:t>
            </a:r>
            <a:br>
              <a:rPr lang="en-US" dirty="0"/>
            </a:br>
            <a:r>
              <a:rPr lang="en-US" dirty="0"/>
              <a:t>their families</a:t>
            </a:r>
          </a:p>
          <a:p>
            <a:pPr>
              <a:lnSpc>
                <a:spcPts val="3360"/>
              </a:lnSpc>
            </a:pPr>
            <a:endParaRPr lang="en-US" sz="2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2400" y="3124200"/>
            <a:ext cx="4610100" cy="315973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635938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ln w="22225">
            <a:solidFill>
              <a:srgbClr val="009900"/>
            </a:solidFill>
          </a:ln>
        </p:spPr>
        <p:txBody>
          <a:bodyPr/>
          <a:lstStyle/>
          <a:p>
            <a:pPr marL="0" lvl="1" indent="0" algn="ctr">
              <a:buClr>
                <a:srgbClr val="002060"/>
              </a:buClr>
              <a:buNone/>
            </a:pPr>
            <a:r>
              <a:rPr lang="en-US" sz="2800" b="1" dirty="0">
                <a:solidFill>
                  <a:srgbClr val="009900"/>
                </a:solidFill>
              </a:rPr>
              <a:t>Advantages</a:t>
            </a:r>
          </a:p>
          <a:p>
            <a:pPr>
              <a:buClr>
                <a:srgbClr val="009900"/>
              </a:buClr>
              <a:buSzPct val="85000"/>
            </a:pPr>
            <a:r>
              <a:rPr lang="en-US" dirty="0"/>
              <a:t>Increased productivity</a:t>
            </a:r>
          </a:p>
          <a:p>
            <a:pPr>
              <a:buClr>
                <a:srgbClr val="009900"/>
              </a:buClr>
              <a:buSzPct val="85000"/>
            </a:pPr>
            <a:r>
              <a:rPr lang="en-US" dirty="0"/>
              <a:t>Lower costs</a:t>
            </a:r>
          </a:p>
          <a:p>
            <a:pPr>
              <a:buClr>
                <a:srgbClr val="009900"/>
              </a:buClr>
              <a:buSzPct val="85000"/>
            </a:pPr>
            <a:r>
              <a:rPr lang="en-US" dirty="0"/>
              <a:t>Reduced absenteeism</a:t>
            </a:r>
          </a:p>
          <a:p>
            <a:pPr>
              <a:buClr>
                <a:srgbClr val="009900"/>
              </a:buClr>
              <a:buSzPct val="85000"/>
            </a:pPr>
            <a:r>
              <a:rPr lang="en-US" dirty="0"/>
              <a:t>Increased work/life balance</a:t>
            </a:r>
          </a:p>
          <a:p>
            <a:pPr>
              <a:buClr>
                <a:srgbClr val="009900"/>
              </a:buClr>
              <a:buSzPct val="85000"/>
            </a:pPr>
            <a:r>
              <a:rPr lang="en-US" dirty="0"/>
              <a:t>Access to additional labor pools</a:t>
            </a:r>
          </a:p>
        </p:txBody>
      </p:sp>
      <p:sp>
        <p:nvSpPr>
          <p:cNvPr id="7" name="Content Placeholder 6"/>
          <p:cNvSpPr>
            <a:spLocks noGrp="1"/>
          </p:cNvSpPr>
          <p:nvPr>
            <p:ph sz="half" idx="2"/>
          </p:nvPr>
        </p:nvSpPr>
        <p:spPr>
          <a:noFill/>
          <a:ln w="22225">
            <a:solidFill>
              <a:srgbClr val="FF0000"/>
            </a:solidFill>
          </a:ln>
        </p:spPr>
        <p:txBody>
          <a:bodyPr/>
          <a:lstStyle/>
          <a:p>
            <a:pPr marL="0" lvl="1" indent="0" algn="ctr">
              <a:buClr>
                <a:srgbClr val="002060"/>
              </a:buClr>
              <a:buSzPct val="100000"/>
              <a:buNone/>
            </a:pPr>
            <a:r>
              <a:rPr lang="en-US" sz="2800" b="1" dirty="0">
                <a:solidFill>
                  <a:srgbClr val="FF0000"/>
                </a:solidFill>
              </a:rPr>
              <a:t>Disadvantages</a:t>
            </a:r>
          </a:p>
          <a:p>
            <a:pPr marL="457200" lvl="1" indent="-457200">
              <a:buClr>
                <a:schemeClr val="accent5">
                  <a:lumMod val="60000"/>
                  <a:lumOff val="40000"/>
                </a:schemeClr>
              </a:buClr>
              <a:buFont typeface="Wingdings" panose="05000000000000000000" pitchFamily="2" charset="2"/>
              <a:buChar char="§"/>
            </a:pPr>
            <a:r>
              <a:rPr lang="en-US" sz="2800" dirty="0"/>
              <a:t>Feelings of isolation</a:t>
            </a:r>
          </a:p>
          <a:p>
            <a:pPr marL="457200" lvl="1" indent="-457200">
              <a:buClr>
                <a:schemeClr val="accent5">
                  <a:lumMod val="60000"/>
                  <a:lumOff val="40000"/>
                </a:schemeClr>
              </a:buClr>
              <a:buFont typeface="Wingdings" panose="05000000000000000000" pitchFamily="2" charset="2"/>
              <a:buChar char="§"/>
            </a:pPr>
            <a:r>
              <a:rPr lang="en-US" sz="2800" dirty="0"/>
              <a:t>Putting in longer hours</a:t>
            </a:r>
          </a:p>
          <a:p>
            <a:pPr marL="457200" lvl="1" indent="-457200">
              <a:buClr>
                <a:schemeClr val="accent5">
                  <a:lumMod val="60000"/>
                  <a:lumOff val="40000"/>
                </a:schemeClr>
              </a:buClr>
              <a:buFont typeface="Wingdings" panose="05000000000000000000" pitchFamily="2" charset="2"/>
              <a:buChar char="§"/>
            </a:pPr>
            <a:r>
              <a:rPr lang="en-US" sz="2800" dirty="0"/>
              <a:t>Distractions at home</a:t>
            </a:r>
          </a:p>
          <a:p>
            <a:pPr marL="457200" lvl="1" indent="-457200">
              <a:buClr>
                <a:schemeClr val="accent5">
                  <a:lumMod val="60000"/>
                  <a:lumOff val="40000"/>
                </a:schemeClr>
              </a:buClr>
              <a:buFont typeface="Wingdings" panose="05000000000000000000" pitchFamily="2" charset="2"/>
              <a:buChar char="§"/>
            </a:pPr>
            <a:r>
              <a:rPr lang="en-US" sz="2800" dirty="0"/>
              <a:t>Difficulty monitoring productivity</a:t>
            </a:r>
            <a:endParaRPr lang="en-US" dirty="0"/>
          </a:p>
        </p:txBody>
      </p:sp>
      <p:sp>
        <p:nvSpPr>
          <p:cNvPr id="2" name="Title 1"/>
          <p:cNvSpPr>
            <a:spLocks noGrp="1"/>
          </p:cNvSpPr>
          <p:nvPr>
            <p:ph type="title"/>
          </p:nvPr>
        </p:nvSpPr>
        <p:spPr>
          <a:xfrm>
            <a:off x="990600" y="152400"/>
            <a:ext cx="8077200" cy="1143000"/>
          </a:xfrm>
        </p:spPr>
        <p:txBody>
          <a:bodyPr/>
          <a:lstStyle/>
          <a:p>
            <a:r>
              <a:rPr lang="en-US" dirty="0"/>
              <a:t>Telecommuting: </a:t>
            </a:r>
            <a:br>
              <a:rPr lang="en-US" dirty="0"/>
            </a:br>
            <a:r>
              <a:rPr lang="en-US" dirty="0"/>
              <a:t>Advantages and Disadvantages</a:t>
            </a:r>
          </a:p>
        </p:txBody>
      </p:sp>
    </p:spTree>
    <p:extLst>
      <p:ext uri="{BB962C8B-B14F-4D97-AF65-F5344CB8AC3E}">
        <p14:creationId xmlns:p14="http://schemas.microsoft.com/office/powerpoint/2010/main" val="35807703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Exercise 6</a:t>
            </a:r>
          </a:p>
        </p:txBody>
      </p:sp>
      <p:sp>
        <p:nvSpPr>
          <p:cNvPr id="3" name="Content Placeholder 2"/>
          <p:cNvSpPr>
            <a:spLocks noGrp="1"/>
          </p:cNvSpPr>
          <p:nvPr>
            <p:ph idx="1"/>
          </p:nvPr>
        </p:nvSpPr>
        <p:spPr/>
        <p:txBody>
          <a:bodyPr/>
          <a:lstStyle/>
          <a:p>
            <a:pPr>
              <a:lnSpc>
                <a:spcPts val="3360"/>
              </a:lnSpc>
              <a:spcBef>
                <a:spcPts val="1272"/>
              </a:spcBef>
            </a:pPr>
            <a:r>
              <a:rPr lang="en-US" dirty="0"/>
              <a:t>How do you think telecommuting, job sharing, flextime, and part-time work influence the human relations function in organizations?</a:t>
            </a:r>
          </a:p>
          <a:p>
            <a:pPr>
              <a:lnSpc>
                <a:spcPts val="3360"/>
              </a:lnSpc>
              <a:spcBef>
                <a:spcPts val="1272"/>
              </a:spcBef>
            </a:pPr>
            <a:r>
              <a:rPr lang="en-US" dirty="0"/>
              <a:t>How will team-building or motivational activities differ from those in traditional organizations?</a:t>
            </a:r>
          </a:p>
          <a:p>
            <a:pPr>
              <a:lnSpc>
                <a:spcPts val="3360"/>
              </a:lnSpc>
              <a:spcBef>
                <a:spcPts val="1272"/>
              </a:spcBef>
            </a:pPr>
            <a:r>
              <a:rPr lang="en-US" dirty="0"/>
              <a:t>Design a plan for team building in an organization in which half the workforce uses telecommuting, job sharing, flextime, and part-time work. </a:t>
            </a:r>
          </a:p>
        </p:txBody>
      </p:sp>
    </p:spTree>
    <p:extLst>
      <p:ext uri="{BB962C8B-B14F-4D97-AF65-F5344CB8AC3E}">
        <p14:creationId xmlns:p14="http://schemas.microsoft.com/office/powerpoint/2010/main" val="29456659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3" name="Rectangle 10"/>
          <p:cNvSpPr>
            <a:spLocks noGrp="1" noChangeArrowheads="1"/>
          </p:cNvSpPr>
          <p:nvPr>
            <p:ph type="title"/>
          </p:nvPr>
        </p:nvSpPr>
        <p:spPr/>
        <p:txBody>
          <a:bodyPr/>
          <a:lstStyle/>
          <a:p>
            <a:r>
              <a:rPr lang="en-US" dirty="0"/>
              <a:t>Employee Empowerment</a:t>
            </a:r>
            <a:endParaRPr lang="en-US" b="0" dirty="0"/>
          </a:p>
        </p:txBody>
      </p:sp>
      <p:sp>
        <p:nvSpPr>
          <p:cNvPr id="2" name="Content Placeholder 1"/>
          <p:cNvSpPr>
            <a:spLocks noGrp="1"/>
          </p:cNvSpPr>
          <p:nvPr>
            <p:ph idx="1"/>
          </p:nvPr>
        </p:nvSpPr>
        <p:spPr/>
        <p:txBody>
          <a:bodyPr/>
          <a:lstStyle/>
          <a:p>
            <a:pPr>
              <a:lnSpc>
                <a:spcPts val="3360"/>
              </a:lnSpc>
            </a:pPr>
            <a:r>
              <a:rPr lang="en-US" dirty="0"/>
              <a:t>Making employees more involved in their jobs by increasing their participation in decision making</a:t>
            </a:r>
          </a:p>
          <a:p>
            <a:pPr>
              <a:lnSpc>
                <a:spcPts val="3360"/>
              </a:lnSpc>
              <a:spcBef>
                <a:spcPts val="1872"/>
              </a:spcBef>
            </a:pPr>
            <a:r>
              <a:rPr lang="en-US" dirty="0"/>
              <a:t>Management must be involved to:</a:t>
            </a:r>
          </a:p>
          <a:p>
            <a:pPr lvl="1">
              <a:lnSpc>
                <a:spcPts val="3360"/>
              </a:lnSpc>
            </a:pPr>
            <a:r>
              <a:rPr lang="en-US" sz="2600" dirty="0"/>
              <a:t>set expectations</a:t>
            </a:r>
          </a:p>
          <a:p>
            <a:pPr lvl="1">
              <a:lnSpc>
                <a:spcPts val="3360"/>
              </a:lnSpc>
            </a:pPr>
            <a:r>
              <a:rPr lang="en-US" sz="2600" dirty="0"/>
              <a:t>communicate standards</a:t>
            </a:r>
          </a:p>
          <a:p>
            <a:pPr lvl="1">
              <a:lnSpc>
                <a:spcPts val="3360"/>
              </a:lnSpc>
            </a:pPr>
            <a:r>
              <a:rPr lang="en-US" sz="2600" dirty="0"/>
              <a:t>institute periodic evaluations</a:t>
            </a:r>
          </a:p>
          <a:p>
            <a:pPr lvl="1">
              <a:lnSpc>
                <a:spcPts val="3360"/>
              </a:lnSpc>
            </a:pPr>
            <a:r>
              <a:rPr lang="en-US" sz="2600" dirty="0"/>
              <a:t>guarantee follow-up</a:t>
            </a:r>
          </a:p>
        </p:txBody>
      </p:sp>
    </p:spTree>
    <p:extLst>
      <p:ext uri="{BB962C8B-B14F-4D97-AF65-F5344CB8AC3E}">
        <p14:creationId xmlns:p14="http://schemas.microsoft.com/office/powerpoint/2010/main" val="6874092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52600"/>
            <a:ext cx="4038600" cy="4038600"/>
          </a:xfrm>
          <a:ln w="22225">
            <a:solidFill>
              <a:srgbClr val="009900"/>
            </a:solidFill>
          </a:ln>
        </p:spPr>
        <p:txBody>
          <a:bodyPr/>
          <a:lstStyle/>
          <a:p>
            <a:pPr marL="0" indent="0" algn="ctr">
              <a:buNone/>
            </a:pPr>
            <a:r>
              <a:rPr lang="en-US" b="1" dirty="0">
                <a:solidFill>
                  <a:srgbClr val="009900"/>
                </a:solidFill>
              </a:rPr>
              <a:t>Benefits</a:t>
            </a:r>
          </a:p>
          <a:p>
            <a:pPr fontAlgn="auto">
              <a:buClr>
                <a:srgbClr val="009900"/>
              </a:buClr>
            </a:pPr>
            <a:r>
              <a:rPr lang="en-US" dirty="0"/>
              <a:t>Increased job satisfaction</a:t>
            </a:r>
          </a:p>
          <a:p>
            <a:pPr fontAlgn="auto">
              <a:buClr>
                <a:srgbClr val="009900"/>
              </a:buClr>
            </a:pPr>
            <a:r>
              <a:rPr lang="en-US" dirty="0"/>
              <a:t>Improved job performance</a:t>
            </a:r>
          </a:p>
          <a:p>
            <a:pPr fontAlgn="auto">
              <a:buClr>
                <a:srgbClr val="009900"/>
              </a:buClr>
            </a:pPr>
            <a:r>
              <a:rPr lang="en-US" dirty="0"/>
              <a:t>Higher self-esteem</a:t>
            </a:r>
          </a:p>
          <a:p>
            <a:pPr fontAlgn="auto">
              <a:buClr>
                <a:srgbClr val="009900"/>
              </a:buClr>
            </a:pPr>
            <a:r>
              <a:rPr lang="en-US" dirty="0"/>
              <a:t>Increased commitment</a:t>
            </a:r>
          </a:p>
        </p:txBody>
      </p:sp>
      <p:sp>
        <p:nvSpPr>
          <p:cNvPr id="5" name="Content Placeholder 4"/>
          <p:cNvSpPr>
            <a:spLocks noGrp="1"/>
          </p:cNvSpPr>
          <p:nvPr>
            <p:ph sz="half" idx="2"/>
          </p:nvPr>
        </p:nvSpPr>
        <p:spPr>
          <a:xfrm>
            <a:off x="4648200" y="1752600"/>
            <a:ext cx="4038600" cy="4038600"/>
          </a:xfrm>
          <a:ln w="22225">
            <a:solidFill>
              <a:srgbClr val="FF0000"/>
            </a:solidFill>
          </a:ln>
        </p:spPr>
        <p:txBody>
          <a:bodyPr/>
          <a:lstStyle/>
          <a:p>
            <a:pPr marL="0" indent="0" algn="ctr">
              <a:buNone/>
            </a:pPr>
            <a:r>
              <a:rPr lang="en-US" b="1" dirty="0">
                <a:solidFill>
                  <a:srgbClr val="FF0000"/>
                </a:solidFill>
              </a:rPr>
              <a:t>Obstacles</a:t>
            </a:r>
          </a:p>
          <a:p>
            <a:pPr fontAlgn="auto">
              <a:buClr>
                <a:srgbClr val="FF0000"/>
              </a:buClr>
            </a:pPr>
            <a:r>
              <a:rPr lang="en-US" dirty="0"/>
              <a:t>Management resistance</a:t>
            </a:r>
          </a:p>
          <a:p>
            <a:pPr fontAlgn="t">
              <a:buClr>
                <a:srgbClr val="FF0000"/>
              </a:buClr>
            </a:pPr>
            <a:r>
              <a:rPr lang="en-US" dirty="0"/>
              <a:t>Workers’ distrust of management</a:t>
            </a:r>
          </a:p>
          <a:p>
            <a:pPr fontAlgn="t">
              <a:buClr>
                <a:srgbClr val="FF0000"/>
              </a:buClr>
            </a:pPr>
            <a:r>
              <a:rPr lang="en-US" dirty="0"/>
              <a:t>Insufficient training</a:t>
            </a:r>
          </a:p>
          <a:p>
            <a:pPr fontAlgn="t">
              <a:buClr>
                <a:srgbClr val="FF0000"/>
              </a:buClr>
            </a:pPr>
            <a:r>
              <a:rPr lang="en-US" dirty="0"/>
              <a:t>Poor communication</a:t>
            </a:r>
          </a:p>
        </p:txBody>
      </p:sp>
      <p:sp>
        <p:nvSpPr>
          <p:cNvPr id="2" name="Title 1"/>
          <p:cNvSpPr>
            <a:spLocks noGrp="1"/>
          </p:cNvSpPr>
          <p:nvPr>
            <p:ph type="title"/>
          </p:nvPr>
        </p:nvSpPr>
        <p:spPr>
          <a:xfrm>
            <a:off x="990600" y="152400"/>
            <a:ext cx="8077200" cy="1066800"/>
          </a:xfrm>
        </p:spPr>
        <p:txBody>
          <a:bodyPr/>
          <a:lstStyle/>
          <a:p>
            <a:r>
              <a:rPr lang="en-US" dirty="0"/>
              <a:t>Employee Empowerment:</a:t>
            </a:r>
            <a:br>
              <a:rPr lang="en-US" dirty="0"/>
            </a:br>
            <a:r>
              <a:rPr lang="en-US" dirty="0"/>
              <a:t>Benefits and Obstacles</a:t>
            </a:r>
          </a:p>
        </p:txBody>
      </p:sp>
    </p:spTree>
    <p:extLst>
      <p:ext uri="{BB962C8B-B14F-4D97-AF65-F5344CB8AC3E}">
        <p14:creationId xmlns:p14="http://schemas.microsoft.com/office/powerpoint/2010/main" val="31127257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1" name="Rectangle 10"/>
          <p:cNvSpPr>
            <a:spLocks noGrp="1" noChangeArrowheads="1"/>
          </p:cNvSpPr>
          <p:nvPr>
            <p:ph type="title"/>
          </p:nvPr>
        </p:nvSpPr>
        <p:spPr/>
        <p:txBody>
          <a:bodyPr/>
          <a:lstStyle/>
          <a:p>
            <a:r>
              <a:rPr lang="en-US" dirty="0"/>
              <a:t>Employee Ownership</a:t>
            </a:r>
            <a:endParaRPr lang="en-US" b="0" dirty="0"/>
          </a:p>
        </p:txBody>
      </p:sp>
      <p:sp>
        <p:nvSpPr>
          <p:cNvPr id="3" name="Content Placeholder 2"/>
          <p:cNvSpPr>
            <a:spLocks noGrp="1"/>
          </p:cNvSpPr>
          <p:nvPr>
            <p:ph idx="1"/>
          </p:nvPr>
        </p:nvSpPr>
        <p:spPr/>
        <p:txBody>
          <a:bodyPr/>
          <a:lstStyle/>
          <a:p>
            <a:pPr>
              <a:lnSpc>
                <a:spcPts val="3360"/>
              </a:lnSpc>
            </a:pPr>
            <a:r>
              <a:rPr lang="en-US" dirty="0"/>
              <a:t>Employees own the company they work for by virtue of being stockholders</a:t>
            </a:r>
          </a:p>
          <a:p>
            <a:pPr>
              <a:lnSpc>
                <a:spcPts val="3360"/>
              </a:lnSpc>
            </a:pPr>
            <a:r>
              <a:rPr lang="en-US" dirty="0"/>
              <a:t>Directly reward employees for success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0738" y="3141706"/>
            <a:ext cx="4962525" cy="320707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455009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29" name="Rectangle 5"/>
          <p:cNvSpPr>
            <a:spLocks noGrp="1" noChangeArrowheads="1"/>
          </p:cNvSpPr>
          <p:nvPr>
            <p:ph type="title"/>
          </p:nvPr>
        </p:nvSpPr>
        <p:spPr/>
        <p:txBody>
          <a:bodyPr/>
          <a:lstStyle/>
          <a:p>
            <a:r>
              <a:rPr lang="en-US" dirty="0"/>
              <a:t>What Is a Team?</a:t>
            </a:r>
          </a:p>
        </p:txBody>
      </p:sp>
      <p:sp>
        <p:nvSpPr>
          <p:cNvPr id="73730" name="Rectangle 6"/>
          <p:cNvSpPr>
            <a:spLocks noGrp="1" noChangeArrowheads="1"/>
          </p:cNvSpPr>
          <p:nvPr>
            <p:ph idx="1"/>
          </p:nvPr>
        </p:nvSpPr>
        <p:spPr/>
        <p:txBody>
          <a:bodyPr/>
          <a:lstStyle/>
          <a:p>
            <a:pPr marL="0" indent="0">
              <a:buNone/>
            </a:pPr>
            <a:r>
              <a:rPr lang="en-US" dirty="0"/>
              <a:t>A </a:t>
            </a:r>
            <a:r>
              <a:rPr lang="en-US" b="1" dirty="0"/>
              <a:t>team</a:t>
            </a:r>
            <a:r>
              <a:rPr lang="en-US" dirty="0"/>
              <a:t> is formed when two or more workers operating as a coordinated unit to accomplish a specific task or goal</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3569" y="2895600"/>
            <a:ext cx="5376863" cy="331803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877350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295400"/>
            <a:ext cx="4038600" cy="5029200"/>
          </a:xfrm>
        </p:spPr>
        <p:txBody>
          <a:bodyPr/>
          <a:lstStyle/>
          <a:p>
            <a:r>
              <a:rPr lang="en-US" sz="2600" dirty="0"/>
              <a:t>Problem-Solving Team</a:t>
            </a:r>
          </a:p>
          <a:p>
            <a:pPr lvl="1"/>
            <a:r>
              <a:rPr lang="en-US" dirty="0"/>
              <a:t>Knowledgeable employees brought together to tackle a specific problem</a:t>
            </a:r>
          </a:p>
          <a:p>
            <a:pPr lvl="1"/>
            <a:endParaRPr lang="en-US" dirty="0"/>
          </a:p>
          <a:p>
            <a:pPr lvl="0"/>
            <a:r>
              <a:rPr lang="en-US" sz="2600" dirty="0"/>
              <a:t>Self-Managed Work Team</a:t>
            </a:r>
          </a:p>
          <a:p>
            <a:pPr lvl="1"/>
            <a:r>
              <a:rPr lang="en-US" dirty="0"/>
              <a:t>Employees with the authority and skills to manage themselves</a:t>
            </a:r>
          </a:p>
          <a:p>
            <a:pPr lvl="1"/>
            <a:endParaRPr lang="en-US" dirty="0"/>
          </a:p>
        </p:txBody>
      </p:sp>
      <p:sp>
        <p:nvSpPr>
          <p:cNvPr id="3" name="Content Placeholder 2"/>
          <p:cNvSpPr>
            <a:spLocks noGrp="1"/>
          </p:cNvSpPr>
          <p:nvPr>
            <p:ph sz="half" idx="2"/>
          </p:nvPr>
        </p:nvSpPr>
        <p:spPr>
          <a:xfrm>
            <a:off x="4648200" y="1295400"/>
            <a:ext cx="4191000" cy="5029200"/>
          </a:xfrm>
        </p:spPr>
        <p:txBody>
          <a:bodyPr/>
          <a:lstStyle/>
          <a:p>
            <a:pPr lvl="0"/>
            <a:r>
              <a:rPr lang="en-US" sz="2600" dirty="0"/>
              <a:t>Cross-Functional Team</a:t>
            </a:r>
          </a:p>
          <a:p>
            <a:pPr lvl="1"/>
            <a:r>
              <a:rPr lang="en-US" dirty="0"/>
              <a:t>Individuals with varying specialties, expertise, and skills that are brought together to achieve a common task</a:t>
            </a:r>
          </a:p>
          <a:p>
            <a:pPr lvl="0"/>
            <a:r>
              <a:rPr lang="en-US" sz="2600" dirty="0"/>
              <a:t>Virtual Team</a:t>
            </a:r>
          </a:p>
          <a:p>
            <a:pPr lvl="1"/>
            <a:r>
              <a:rPr lang="en-US" dirty="0"/>
              <a:t>Members who are geographically dispersed but communicate electronically</a:t>
            </a:r>
          </a:p>
        </p:txBody>
      </p:sp>
      <p:sp>
        <p:nvSpPr>
          <p:cNvPr id="4" name="Title 3"/>
          <p:cNvSpPr>
            <a:spLocks noGrp="1"/>
          </p:cNvSpPr>
          <p:nvPr>
            <p:ph type="title"/>
          </p:nvPr>
        </p:nvSpPr>
        <p:spPr/>
        <p:txBody>
          <a:bodyPr/>
          <a:lstStyle/>
          <a:p>
            <a:r>
              <a:rPr lang="en-US" dirty="0"/>
              <a:t>Types of Teams</a:t>
            </a:r>
          </a:p>
        </p:txBody>
      </p:sp>
    </p:spTree>
    <p:extLst>
      <p:ext uri="{BB962C8B-B14F-4D97-AF65-F5344CB8AC3E}">
        <p14:creationId xmlns:p14="http://schemas.microsoft.com/office/powerpoint/2010/main" val="1906710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990600" y="152400"/>
            <a:ext cx="8077200" cy="1295400"/>
          </a:xfrm>
        </p:spPr>
        <p:txBody>
          <a:bodyPr/>
          <a:lstStyle/>
          <a:p>
            <a:r>
              <a:rPr lang="en-US" dirty="0"/>
              <a:t>Advantages and Disadvantages of </a:t>
            </a:r>
            <a:br>
              <a:rPr lang="en-US" dirty="0"/>
            </a:br>
            <a:r>
              <a:rPr lang="en-US" dirty="0"/>
              <a:t>Self-Managed Teams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324100"/>
            <a:ext cx="8229600" cy="261185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9749119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05000" y="1143000"/>
            <a:ext cx="1135902" cy="5257800"/>
          </a:xfrm>
        </p:spPr>
      </p:pic>
      <p:sp>
        <p:nvSpPr>
          <p:cNvPr id="7" name="Content Placeholder 6"/>
          <p:cNvSpPr>
            <a:spLocks noGrp="1"/>
          </p:cNvSpPr>
          <p:nvPr>
            <p:ph sz="half" idx="2"/>
          </p:nvPr>
        </p:nvSpPr>
        <p:spPr/>
        <p:txBody>
          <a:bodyPr/>
          <a:lstStyle/>
          <a:p>
            <a:r>
              <a:rPr lang="en-US" dirty="0"/>
              <a:t>Forming</a:t>
            </a:r>
          </a:p>
          <a:p>
            <a:r>
              <a:rPr lang="en-US" dirty="0"/>
              <a:t>Storming</a:t>
            </a:r>
          </a:p>
          <a:p>
            <a:r>
              <a:rPr lang="en-US" dirty="0"/>
              <a:t>Informing</a:t>
            </a:r>
          </a:p>
          <a:p>
            <a:r>
              <a:rPr lang="en-US" dirty="0"/>
              <a:t>Performing</a:t>
            </a:r>
          </a:p>
          <a:p>
            <a:r>
              <a:rPr lang="en-US" dirty="0"/>
              <a:t>Adjourning</a:t>
            </a:r>
          </a:p>
        </p:txBody>
      </p:sp>
      <p:sp>
        <p:nvSpPr>
          <p:cNvPr id="2" name="Title 1"/>
          <p:cNvSpPr>
            <a:spLocks noGrp="1"/>
          </p:cNvSpPr>
          <p:nvPr>
            <p:ph type="title"/>
          </p:nvPr>
        </p:nvSpPr>
        <p:spPr/>
        <p:txBody>
          <a:bodyPr/>
          <a:lstStyle/>
          <a:p>
            <a:r>
              <a:rPr lang="en-US" dirty="0"/>
              <a:t>Stages of Team Development</a:t>
            </a:r>
          </a:p>
        </p:txBody>
      </p:sp>
    </p:spTree>
    <p:extLst>
      <p:ext uri="{BB962C8B-B14F-4D97-AF65-F5344CB8AC3E}">
        <p14:creationId xmlns:p14="http://schemas.microsoft.com/office/powerpoint/2010/main" val="39186779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5" name="Rectangle 4"/>
          <p:cNvSpPr>
            <a:spLocks noGrp="1" noChangeArrowheads="1"/>
          </p:cNvSpPr>
          <p:nvPr>
            <p:ph type="title"/>
          </p:nvPr>
        </p:nvSpPr>
        <p:spPr/>
        <p:txBody>
          <a:bodyPr/>
          <a:lstStyle/>
          <a:p>
            <a:r>
              <a:rPr lang="en-US" dirty="0"/>
              <a:t>Roles Within a Team</a:t>
            </a:r>
          </a:p>
        </p:txBody>
      </p:sp>
      <p:sp>
        <p:nvSpPr>
          <p:cNvPr id="5" name="Content Placeholder 4"/>
          <p:cNvSpPr>
            <a:spLocks noGrp="1"/>
          </p:cNvSpPr>
          <p:nvPr>
            <p:ph idx="1"/>
          </p:nvPr>
        </p:nvSpPr>
        <p:spPr>
          <a:xfrm>
            <a:off x="609600" y="1600200"/>
            <a:ext cx="8077200" cy="4114800"/>
          </a:xfrm>
        </p:spPr>
        <p:txBody>
          <a:bodyPr/>
          <a:lstStyle/>
          <a:p>
            <a:pPr lvl="0">
              <a:lnSpc>
                <a:spcPct val="150000"/>
              </a:lnSpc>
            </a:pPr>
            <a:r>
              <a:rPr lang="en-US" dirty="0"/>
              <a:t>Task-specialist role</a:t>
            </a:r>
          </a:p>
          <a:p>
            <a:pPr lvl="0">
              <a:lnSpc>
                <a:spcPct val="150000"/>
              </a:lnSpc>
            </a:pPr>
            <a:r>
              <a:rPr lang="en-US" dirty="0"/>
              <a:t>Socioemotional role</a:t>
            </a:r>
          </a:p>
          <a:p>
            <a:pPr lvl="0">
              <a:lnSpc>
                <a:spcPct val="150000"/>
              </a:lnSpc>
            </a:pPr>
            <a:r>
              <a:rPr lang="en-US" dirty="0"/>
              <a:t>Dual role</a:t>
            </a:r>
          </a:p>
          <a:p>
            <a:pPr lvl="0">
              <a:lnSpc>
                <a:spcPct val="100000"/>
              </a:lnSpc>
            </a:pPr>
            <a:r>
              <a:rPr lang="en-US" dirty="0"/>
              <a:t>Nonparticipant </a:t>
            </a:r>
            <a:br>
              <a:rPr lang="en-US" dirty="0"/>
            </a:br>
            <a:r>
              <a:rPr lang="en-US" dirty="0"/>
              <a:t>role</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800" y="3089207"/>
            <a:ext cx="5145387" cy="312109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4020331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Grp="1" noChangeArrowheads="1"/>
          </p:cNvSpPr>
          <p:nvPr>
            <p:ph type="title"/>
          </p:nvPr>
        </p:nvSpPr>
        <p:spPr/>
        <p:txBody>
          <a:bodyPr/>
          <a:lstStyle/>
          <a:p>
            <a:r>
              <a:rPr lang="en-US" dirty="0"/>
              <a:t>Team Cohesiveness</a:t>
            </a:r>
            <a:endParaRPr lang="en-US" sz="2400" dirty="0"/>
          </a:p>
        </p:txBody>
      </p:sp>
      <p:sp>
        <p:nvSpPr>
          <p:cNvPr id="3" name="Content Placeholder 2"/>
          <p:cNvSpPr>
            <a:spLocks noGrp="1"/>
          </p:cNvSpPr>
          <p:nvPr>
            <p:ph idx="1"/>
          </p:nvPr>
        </p:nvSpPr>
        <p:spPr/>
        <p:txBody>
          <a:bodyPr/>
          <a:lstStyle/>
          <a:p>
            <a:pPr marL="0" indent="0">
              <a:buNone/>
            </a:pPr>
            <a:r>
              <a:rPr lang="en-US" dirty="0"/>
              <a:t>A successful team has:</a:t>
            </a:r>
          </a:p>
          <a:p>
            <a:pPr lvl="1"/>
            <a:r>
              <a:rPr lang="en-US" sz="2600" dirty="0"/>
              <a:t>Members who get along and accomplish tasks</a:t>
            </a:r>
          </a:p>
          <a:p>
            <a:pPr lvl="1"/>
            <a:r>
              <a:rPr lang="en-US" sz="2600" dirty="0"/>
              <a:t>Ideally 5–12 people</a:t>
            </a:r>
          </a:p>
          <a:p>
            <a:pPr lvl="1"/>
            <a:r>
              <a:rPr lang="en-US" sz="2600" dirty="0"/>
              <a:t>Competition with other teams</a:t>
            </a:r>
          </a:p>
          <a:p>
            <a:pPr lvl="1"/>
            <a:r>
              <a:rPr lang="en-US" sz="2600" dirty="0"/>
              <a:t>Agreed upon goals</a:t>
            </a:r>
          </a:p>
        </p:txBody>
      </p:sp>
    </p:spTree>
    <p:extLst>
      <p:ext uri="{BB962C8B-B14F-4D97-AF65-F5344CB8AC3E}">
        <p14:creationId xmlns:p14="http://schemas.microsoft.com/office/powerpoint/2010/main" val="17902719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3" name="Rectangle 4"/>
          <p:cNvSpPr>
            <a:spLocks noGrp="1" noChangeArrowheads="1"/>
          </p:cNvSpPr>
          <p:nvPr>
            <p:ph type="title"/>
          </p:nvPr>
        </p:nvSpPr>
        <p:spPr/>
        <p:txBody>
          <a:bodyPr/>
          <a:lstStyle/>
          <a:p>
            <a:r>
              <a:rPr lang="en-US" dirty="0"/>
              <a:t>Team Conflict and How to Resolve It</a:t>
            </a:r>
          </a:p>
        </p:txBody>
      </p:sp>
      <p:sp>
        <p:nvSpPr>
          <p:cNvPr id="79874" name="Rectangle 5"/>
          <p:cNvSpPr>
            <a:spLocks noGrp="1" noChangeArrowheads="1"/>
          </p:cNvSpPr>
          <p:nvPr>
            <p:ph idx="1"/>
          </p:nvPr>
        </p:nvSpPr>
        <p:spPr/>
        <p:txBody>
          <a:bodyPr/>
          <a:lstStyle/>
          <a:p>
            <a:pPr marL="0" indent="0">
              <a:lnSpc>
                <a:spcPts val="3360"/>
              </a:lnSpc>
              <a:buClr>
                <a:srgbClr val="002060"/>
              </a:buClr>
              <a:buNone/>
            </a:pPr>
            <a:r>
              <a:rPr lang="en-US" dirty="0"/>
              <a:t>Middle ground resolution satisfies each party to some extent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263" y="2567252"/>
            <a:ext cx="5705475" cy="373434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1466761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and Limitations of Teams</a:t>
            </a:r>
          </a:p>
        </p:txBody>
      </p:sp>
      <p:sp>
        <p:nvSpPr>
          <p:cNvPr id="7" name="Content Placeholder 6"/>
          <p:cNvSpPr>
            <a:spLocks noGrp="1"/>
          </p:cNvSpPr>
          <p:nvPr>
            <p:ph idx="1"/>
          </p:nvPr>
        </p:nvSpPr>
        <p:spPr/>
        <p:txBody>
          <a:bodyPr/>
          <a:lstStyle/>
          <a:p>
            <a:pPr>
              <a:lnSpc>
                <a:spcPts val="3360"/>
              </a:lnSpc>
            </a:pPr>
            <a:r>
              <a:rPr lang="en-US" dirty="0"/>
              <a:t>Benefits</a:t>
            </a:r>
          </a:p>
          <a:p>
            <a:pPr lvl="1">
              <a:lnSpc>
                <a:spcPts val="3360"/>
              </a:lnSpc>
            </a:pPr>
            <a:r>
              <a:rPr lang="en-US" sz="2600" dirty="0"/>
              <a:t>Reduces turnover and costs, increases production, quality, customer service, job satisfaction</a:t>
            </a:r>
          </a:p>
          <a:p>
            <a:pPr>
              <a:lnSpc>
                <a:spcPts val="3360"/>
              </a:lnSpc>
              <a:spcBef>
                <a:spcPts val="1872"/>
              </a:spcBef>
            </a:pPr>
            <a:r>
              <a:rPr lang="en-US" dirty="0"/>
              <a:t>Limitations</a:t>
            </a:r>
          </a:p>
          <a:p>
            <a:pPr lvl="1">
              <a:lnSpc>
                <a:spcPts val="3360"/>
              </a:lnSpc>
            </a:pPr>
            <a:r>
              <a:rPr lang="en-US" sz="2600" dirty="0"/>
              <a:t>Reorganizing into teams can be stressful and time consuming with no guarantee it will develop effectively</a:t>
            </a:r>
          </a:p>
        </p:txBody>
      </p:sp>
    </p:spTree>
    <p:extLst>
      <p:ext uri="{BB962C8B-B14F-4D97-AF65-F5344CB8AC3E}">
        <p14:creationId xmlns:p14="http://schemas.microsoft.com/office/powerpoint/2010/main" val="577836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Exploring the World of Business and Economics&amp;quot;&quot;/&gt;&lt;property id=&quot;20307&quot; value=&quot;329&quot;/&gt;&lt;/object&gt;&lt;object type=&quot;3&quot; unique_id=&quot;10005&quot;&gt;&lt;property id=&quot;20148&quot; value=&quot;5&quot;/&gt;&lt;property id=&quot;20300&quot; value=&quot;Slide 2 - &amp;quot;Learning Objectives&amp;quot;&quot;/&gt;&lt;property id=&quot;20307&quot; value=&quot;259&quot;/&gt;&lt;/object&gt;&lt;object type=&quot;3&quot; unique_id=&quot;10006&quot;&gt;&lt;property id=&quot;20148&quot; value=&quot;5&quot;/&gt;&lt;property id=&quot;20300&quot; value=&quot;Slide 3 - &amp;quot;Zynga Zooms into Business&amp;quot;&quot;/&gt;&lt;property id=&quot;20307&quot; value=&quot;350&quot;/&gt;&lt;/object&gt;&lt;object type=&quot;3&quot; unique_id=&quot;10007&quot;&gt;&lt;property id=&quot;20148&quot; value=&quot;5&quot;/&gt;&lt;property id=&quot;20300&quot; value=&quot;Slide 4 - &amp;quot;Introduction&amp;quot;&quot;/&gt;&lt;property id=&quot;20307&quot; value=&quot;338&quot;/&gt;&lt;/object&gt;&lt;object type=&quot;3&quot; unique_id=&quot;10008&quot;&gt;&lt;property id=&quot;20148&quot; value=&quot;5&quot;/&gt;&lt;property id=&quot;20300&quot; value=&quot;Slide 5 - &amp;quot;Your Future in the Changing &amp;#x0D;&amp;#x0A;World of Business&amp;quot;&quot;/&gt;&lt;property id=&quot;20307&quot; value=&quot;351&quot;/&gt;&lt;/object&gt;&lt;object type=&quot;3&quot; unique_id=&quot;10009&quot;&gt;&lt;property id=&quot;20148&quot; value=&quot;5&quot;/&gt;&lt;property id=&quot;20300&quot; value=&quot;Slide 6 - &amp;quot;Why Study Business? (cont’d)&amp;quot;&quot;/&gt;&lt;property id=&quot;20307&quot; value=&quot;271&quot;/&gt;&lt;/object&gt;&lt;object type=&quot;3&quot; unique_id=&quot;10010&quot;&gt;&lt;property id=&quot;20148&quot; value=&quot;5&quot;/&gt;&lt;property id=&quot;20300&quot; value=&quot;Slide 7 - &amp;quot;Tips for Studying Business&amp;quot;&quot;/&gt;&lt;property id=&quot;20307&quot; value=&quot;306&quot;/&gt;&lt;/object&gt;&lt;object type=&quot;3&quot; unique_id=&quot;10011&quot;&gt;&lt;property id=&quot;20148&quot; value=&quot;5&quot;/&gt;&lt;property id=&quot;20300&quot; value=&quot;Slide 8 - &amp;quot;What Is Business?&amp;quot;&quot;/&gt;&lt;property id=&quot;20307&quot; value=&quot;272&quot;/&gt;&lt;/object&gt;&lt;object type=&quot;3&quot; unique_id=&quot;10012&quot;&gt;&lt;property id=&quot;20148&quot; value=&quot;5&quot;/&gt;&lt;property id=&quot;20300&quot; value=&quot;Slide 9 - &amp;quot;Classification of Businesses&amp;quot;&quot;/&gt;&lt;property id=&quot;20307&quot; value=&quot;352&quot;/&gt;&lt;/object&gt;&lt;object type=&quot;3&quot; unique_id=&quot;10013&quot;&gt;&lt;property id=&quot;20148&quot; value=&quot;5&quot;/&gt;&lt;property id=&quot;20300&quot; value=&quot;Slide 10 - &amp;quot;The Importance of Manufacturing&amp;quot;&quot;/&gt;&lt;property id=&quot;20307&quot; value=&quot;262&quot;/&gt;&lt;/object&gt;&lt;object type=&quot;3&quot; unique_id=&quot;10014&quot;&gt;&lt;property id=&quot;20148&quot; value=&quot;5&quot;/&gt;&lt;property id=&quot;20300&quot; value=&quot;Slide 12 - &amp;quot;Classification of Businesses&amp;quot;&quot;/&gt;&lt;property id=&quot;20307&quot; value=&quot;327&quot;/&gt;&lt;/object&gt;&lt;object type=&quot;3&quot; unique_id=&quot;10015&quot;&gt;&lt;property id=&quot;20148&quot; value=&quot;5&quot;/&gt;&lt;property id=&quot;20300&quot; value=&quot;Slide 13 - &amp;quot;The Relationship Between Sales &amp;#x0D;&amp;#x0A;Revenue and Profit&amp;quot;&quot;/&gt;&lt;property id=&quot;20307&quot; value=&quot;291&quot;/&gt;&lt;/object&gt;&lt;object type=&quot;3&quot; unique_id=&quot;10016&quot;&gt;&lt;property id=&quot;20148&quot; value=&quot;5&quot;/&gt;&lt;property id=&quot;20300&quot; value=&quot;Slide 14 - &amp;quot;The Function of Profit&amp;quot;&quot;/&gt;&lt;property id=&quot;20307&quot; value=&quot;353&quot;/&gt;&lt;/object&gt;&lt;object type=&quot;3&quot; unique_id=&quot;10017&quot;&gt;&lt;property id=&quot;20148&quot; value=&quot;5&quot;/&gt;&lt;property id=&quot;20300&quot; value=&quot;Slide 15 - &amp;quot;Paths to E-Profits&amp;quot;&quot;/&gt;&lt;property id=&quot;20307&quot; value=&quot;349&quot;/&gt;&lt;/object&gt;&lt;object type=&quot;3&quot; unique_id=&quot;10018&quot;&gt;&lt;property id=&quot;20148&quot; value=&quot;5&quot;/&gt;&lt;property id=&quot;20300&quot; value=&quot;Slide 16 - &amp;quot;Stakeholders&amp;quot;&quot;/&gt;&lt;property id=&quot;20307&quot; value=&quot;275&quot;/&gt;&lt;/object&gt;&lt;object type=&quot;3&quot; unique_id=&quot;10019&quot;&gt;&lt;property id=&quot;20148&quot; value=&quot;5&quot;/&gt;&lt;property id=&quot;20300&quot; value=&quot;Slide 17 - &amp;quot;Economics&amp;quot;&quot;/&gt;&lt;property id=&quot;20307&quot; value=&quot;354&quot;/&gt;&lt;/object&gt;&lt;object type=&quot;3&quot; unique_id=&quot;10020&quot;&gt;&lt;property id=&quot;20148&quot; value=&quot;5&quot;/&gt;&lt;property id=&quot;20300&quot; value=&quot;Slide 18 - &amp;quot;Types of Economic Systems  &amp;quot;&quot;/&gt;&lt;property id=&quot;20307&quot; value=&quot;319&quot;/&gt;&lt;/object&gt;&lt;object type=&quot;3&quot; unique_id=&quot;10021&quot;&gt;&lt;property id=&quot;20148&quot; value=&quot;5&quot;/&gt;&lt;property id=&quot;20300&quot; value=&quot;Slide 19 - &amp;quot;Types of Economic Systems (cont’d)&amp;quot;&quot;/&gt;&lt;property id=&quot;20307&quot; value=&quot;355&quot;/&gt;&lt;/object&gt;&lt;object type=&quot;3&quot; unique_id=&quot;10022&quot;&gt;&lt;property id=&quot;20148&quot; value=&quot;5&quot;/&gt;&lt;property id=&quot;20300&quot; value=&quot;Slide 20 - &amp;quot;Capitalism&amp;quot;&quot;/&gt;&lt;property id=&quot;20307&quot; value=&quot;356&quot;/&gt;&lt;/object&gt;&lt;object type=&quot;3&quot; unique_id=&quot;10024&quot;&gt;&lt;property id=&quot;20148&quot; value=&quot;5&quot;/&gt;&lt;property id=&quot;20300&quot; value=&quot;Slide 21 - &amp;quot; Basic assumptions for Adam Smith’s &amp;#x0D;&amp;#x0A;Laissez-Faire Capitalism&amp;#x0D;&amp;#x0A;&amp;quot;&quot;/&gt;&lt;property id=&quot;20307&quot; value=&quot;276&quot;/&gt;&lt;/object&gt;&lt;object type=&quot;3&quot; unique_id=&quot;10025&quot;&gt;&lt;property id=&quot;20148&quot; value=&quot;5&quot;/&gt;&lt;property id=&quot;20300&quot; value=&quot;Slide 22 - &amp;quot;Command Economy - Socialism&amp;#x0D;&amp;#x0A;&amp;quot;&quot;/&gt;&lt;property id=&quot;20307&quot; value=&quot;358&quot;/&gt;&lt;/object&gt;&lt;object type=&quot;3&quot; unique_id=&quot;10026&quot;&gt;&lt;property id=&quot;20148&quot; value=&quot;5&quot;/&gt;&lt;property id=&quot;20300&quot; value=&quot;Slide 23 - &amp;quot;Command Economy - Communism&amp;#x0D;&amp;#x0A;&amp;quot;&quot;/&gt;&lt;property id=&quot;20307&quot; value=&quot;359&quot;/&gt;&lt;/object&gt;&lt;object type=&quot;3&quot; unique_id=&quot;10027&quot;&gt;&lt;property id=&quot;20148&quot; value=&quot;5&quot;/&gt;&lt;property id=&quot;20300&quot; value=&quot;Slide 24 - &amp;quot; The U.S. economy is a mixed economy.&amp;#x0D;&amp;#x0A;&amp;quot;&quot;/&gt;&lt;property id=&quot;20307&quot; value=&quot;360&quot;/&gt;&lt;/object&gt;&lt;object type=&quot;3&quot; unique_id=&quot;10028&quot;&gt;&lt;property id=&quot;20148&quot; value=&quot;5&quot;/&gt;&lt;property id=&quot;20300&quot; value=&quot;Slide 25 - &amp;quot;The Circular Flow in Our Mixed Economy&amp;quot;&quot;/&gt;&lt;property id=&quot;20307&quot; value=&quot;264&quot;/&gt;&lt;/object&gt;&lt;object type=&quot;3&quot; unique_id=&quot;10029&quot;&gt;&lt;property id=&quot;20148&quot; value=&quot;5&quot;/&gt;&lt;property id=&quot;20300&quot; value=&quot;Slide 26 - &amp;quot;Measuring Economic Performance&amp;quot;&quot;/&gt;&lt;property id=&quot;20307&quot; value=&quot;281&quot;/&gt;&lt;/object&gt;&lt;object type=&quot;3&quot; unique_id=&quot;10030&quot;&gt;&lt;property id=&quot;20148&quot; value=&quot;5&quot;/&gt;&lt;property id=&quot;20300&quot; value=&quot;Slide 27 - &amp;quot;Measuring Economic Performance (cont’d)&amp;quot;&quot;/&gt;&lt;property id=&quot;20307&quot; value=&quot;361&quot;/&gt;&lt;/object&gt;&lt;object type=&quot;3&quot; unique_id=&quot;10031&quot;&gt;&lt;property id=&quot;20148&quot; value=&quot;5&quot;/&gt;&lt;property id=&quot;20300&quot; value=&quot;Slide 28 - &amp;quot;Measuring Economic Performance (cont’d)&amp;quot;&quot;/&gt;&lt;property id=&quot;20307&quot; value=&quot;362&quot;/&gt;&lt;/object&gt;&lt;object type=&quot;3&quot; unique_id=&quot;10032&quot;&gt;&lt;property id=&quot;20148&quot; value=&quot;5&quot;/&gt;&lt;property id=&quot;20300&quot; value=&quot;Slide 29 - &amp;quot;Gross Domestic Product&amp;quot;&quot;/&gt;&lt;property id=&quot;20307&quot; value=&quot;363&quot;/&gt;&lt;/object&gt;&lt;object type=&quot;3&quot; unique_id=&quot;10033&quot;&gt;&lt;property id=&quot;20148&quot; value=&quot;5&quot;/&gt;&lt;property id=&quot;20300&quot; value=&quot;Slide 30 - &amp;quot;Balance of Trade&amp;quot;&quot;/&gt;&lt;property id=&quot;20307&quot; value=&quot;367&quot;/&gt;&lt;/object&gt;&lt;object type=&quot;3&quot; unique_id=&quot;10034&quot;&gt;&lt;property id=&quot;20148&quot; value=&quot;5&quot;/&gt;&lt;property id=&quot;20300&quot; value=&quot;Slide 31 - &amp;quot;Bank Credit of All Commercial Banks&amp;quot;&quot;/&gt;&lt;property id=&quot;20307&quot; value=&quot;368&quot;/&gt;&lt;/object&gt;&lt;object type=&quot;3&quot; unique_id=&quot;10035&quot;&gt;&lt;property id=&quot;20148&quot; value=&quot;5&quot;/&gt;&lt;property id=&quot;20300&quot; value=&quot;Slide 32&quot;/&gt;&lt;property id=&quot;20307&quot; value=&quot;364&quot;/&gt;&lt;/object&gt;&lt;object type=&quot;3&quot; unique_id=&quot;10036&quot;&gt;&lt;property id=&quot;20148&quot; value=&quot;5&quot;/&gt;&lt;property id=&quot;20300&quot; value=&quot;Slide 33 - &amp;quot;Inflation Rate&amp;quot;&quot;/&gt;&lt;property id=&quot;20307&quot; value=&quot;365&quot;/&gt;&lt;/object&gt;&lt;object type=&quot;3&quot; unique_id=&quot;10037&quot;&gt;&lt;property id=&quot;20148&quot; value=&quot;5&quot;/&gt;&lt;property id=&quot;20300&quot; value=&quot;Slide 34 - &amp;quot;Unemployment Rate&amp;quot;&quot;/&gt;&lt;property id=&quot;20307&quot; value=&quot;366&quot;/&gt;&lt;/object&gt;&lt;object type=&quot;3&quot; unique_id=&quot;10038&quot;&gt;&lt;property id=&quot;20148&quot; value=&quot;5&quot;/&gt;&lt;property id=&quot;20300&quot; value=&quot;Slide 35 - &amp;quot;Corporate Profits&amp;quot;&quot;/&gt;&lt;property id=&quot;20307&quot; value=&quot;369&quot;/&gt;&lt;/object&gt;&lt;object type=&quot;3&quot; unique_id=&quot;10039&quot;&gt;&lt;property id=&quot;20148&quot; value=&quot;5&quot;/&gt;&lt;property id=&quot;20300&quot; value=&quot;Slide 36 - &amp;quot;New Housing Starts&amp;quot;&quot;/&gt;&lt;property id=&quot;20307&quot; value=&quot;370&quot;/&gt;&lt;/object&gt;&lt;object type=&quot;3&quot; unique_id=&quot;10040&quot;&gt;&lt;property id=&quot;20148&quot; value=&quot;5&quot;/&gt;&lt;property id=&quot;20300&quot; value=&quot;Slide 37 - &amp;quot;Interest Rates&amp;quot;&quot;/&gt;&lt;property id=&quot;20307&quot; value=&quot;371&quot;/&gt;&lt;/object&gt;&lt;object type=&quot;3&quot; unique_id=&quot;10041&quot;&gt;&lt;property id=&quot;20148&quot; value=&quot;5&quot;/&gt;&lt;property id=&quot;20300&quot; value=&quot;Slide 38 - &amp;quot;The Business Cycle&amp;quot;&quot;/&gt;&lt;property id=&quot;20307&quot; value=&quot;293&quot;/&gt;&lt;/object&gt;&lt;object type=&quot;3&quot; unique_id=&quot;10042&quot;&gt;&lt;property id=&quot;20148&quot; value=&quot;5&quot;/&gt;&lt;property id=&quot;20300&quot; value=&quot;Slide 39 - &amp;quot;Is recession something that can’t be avoided? &amp;quot;&quot;/&gt;&lt;property id=&quot;20307&quot; value=&quot;372&quot;/&gt;&lt;/object&gt;&lt;object type=&quot;3&quot; unique_id=&quot;10043&quot;&gt;&lt;property id=&quot;20148&quot; value=&quot;5&quot;/&gt;&lt;property id=&quot;20300&quot; value=&quot;Slide 40 - &amp;quot;Monetary Policies&amp;quot;&quot;/&gt;&lt;property id=&quot;20307&quot; value=&quot;373&quot;/&gt;&lt;/object&gt;&lt;object type=&quot;3&quot; unique_id=&quot;10046&quot;&gt;&lt;property id=&quot;20148&quot; value=&quot;5&quot;/&gt;&lt;property id=&quot;20300&quot; value=&quot;Slide 45 - &amp;quot;Supply Curve and Demand Curve&amp;quot;&quot;/&gt;&lt;property id=&quot;20307&quot; value=&quot;266&quot;/&gt;&lt;/object&gt;&lt;object type=&quot;3&quot; unique_id=&quot;10058&quot;&gt;&lt;property id=&quot;20148&quot; value=&quot;5&quot;/&gt;&lt;property id=&quot;20300&quot; value=&quot;Slide 60 - &amp;quot;American Business Today (cont’d)&amp;quot;&quot;/&gt;&lt;property id=&quot;20307&quot; value=&quot;333&quot;/&gt;&lt;/object&gt;&lt;object type=&quot;3&quot; unique_id=&quot;10800&quot;&gt;&lt;property id=&quot;20148&quot; value=&quot;5&quot;/&gt;&lt;property id=&quot;20300&quot; value=&quot;Slide 11 - &amp;quot;The Importance of Manufacturing&amp;quot;&quot;/&gt;&lt;property id=&quot;20307&quot; value=&quot;374&quot;/&gt;&lt;/object&gt;&lt;object type=&quot;3&quot; unique_id=&quot;10801&quot;&gt;&lt;property id=&quot;20148&quot; value=&quot;5&quot;/&gt;&lt;property id=&quot;20300&quot; value=&quot;Slide 41 - &amp;quot;Fiscal Policy&amp;quot;&quot;/&gt;&lt;property id=&quot;20307&quot; value=&quot;375&quot;/&gt;&lt;/object&gt;&lt;object type=&quot;3&quot; unique_id=&quot;10802&quot;&gt;&lt;property id=&quot;20148&quot; value=&quot;5&quot;/&gt;&lt;property id=&quot;20300&quot; value=&quot;Slide 42 - &amp;quot;Federal Deficit and National Debt&amp;quot;&quot;/&gt;&lt;property id=&quot;20307&quot; value=&quot;376&quot;/&gt;&lt;/object&gt;&lt;object type=&quot;3&quot; unique_id=&quot;10803&quot;&gt;&lt;property id=&quot;20148&quot; value=&quot;5&quot;/&gt;&lt;property id=&quot;20300&quot; value=&quot;Slide 43 - &amp;quot;Competition&amp;quot;&quot;/&gt;&lt;property id=&quot;20307&quot; value=&quot;377&quot;/&gt;&lt;/object&gt;&lt;object type=&quot;3&quot; unique_id=&quot;10804&quot;&gt;&lt;property id=&quot;20148&quot; value=&quot;5&quot;/&gt;&lt;property id=&quot;20300&quot; value=&quot;Slide 44 - &amp;quot;Perfect Competition&amp;quot;&quot;/&gt;&lt;property id=&quot;20307&quot; value=&quot;379&quot;/&gt;&lt;/object&gt;&lt;object type=&quot;3&quot; unique_id=&quot;10805&quot;&gt;&lt;property id=&quot;20148&quot; value=&quot;5&quot;/&gt;&lt;property id=&quot;20300&quot; value=&quot;Slide 46 - &amp;quot;Monopolistic Competition&amp;quot;&quot;/&gt;&lt;property id=&quot;20307&quot; value=&quot;381&quot;/&gt;&lt;/object&gt;&lt;object type=&quot;3&quot; unique_id=&quot;10806&quot;&gt;&lt;property id=&quot;20148&quot; value=&quot;5&quot;/&gt;&lt;property id=&quot;20300&quot; value=&quot;Slide 47 - &amp;quot;Oligopoly&amp;quot;&quot;/&gt;&lt;property id=&quot;20307&quot; value=&quot;382&quot;/&gt;&lt;/object&gt;&lt;object type=&quot;3&quot; unique_id=&quot;10807&quot;&gt;&lt;property id=&quot;20148&quot; value=&quot;5&quot;/&gt;&lt;property id=&quot;20300&quot; value=&quot;Slide 48 - &amp;quot;Monopoly&amp;quot;&quot;/&gt;&lt;property id=&quot;20307&quot; value=&quot;383&quot;/&gt;&lt;/object&gt;&lt;object type=&quot;3&quot; unique_id=&quot;10808&quot;&gt;&lt;property id=&quot;20148&quot; value=&quot;5&quot;/&gt;&lt;property id=&quot;20300&quot; value=&quot;Slide 49 - &amp;quot;Monopoly&amp;quot;&quot;/&gt;&lt;property id=&quot;20307&quot; value=&quot;384&quot;/&gt;&lt;/object&gt;&lt;object type=&quot;3&quot; unique_id=&quot;10809&quot;&gt;&lt;property id=&quot;20148&quot; value=&quot;5&quot;/&gt;&lt;property id=&quot;20300&quot; value=&quot;Slide 50 - &amp;quot;Early Business Development&amp;quot;&quot;/&gt;&lt;property id=&quot;20307&quot; value=&quot;385&quot;/&gt;&lt;/object&gt;&lt;object type=&quot;3&quot; unique_id=&quot;11859&quot;&gt;&lt;property id=&quot;20148&quot; value=&quot;5&quot;/&gt;&lt;property id=&quot;20300&quot; value=&quot;Slide 51 - &amp;quot;Early Business Development&amp;quot;&quot;/&gt;&lt;property id=&quot;20307&quot; value=&quot;386&quot;/&gt;&lt;/object&gt;&lt;object type=&quot;3&quot; unique_id=&quot;11860&quot;&gt;&lt;property id=&quot;20148&quot; value=&quot;5&quot;/&gt;&lt;property id=&quot;20300&quot; value=&quot;Slide 52 - &amp;quot;Early Business Development&amp;quot;&quot;/&gt;&lt;property id=&quot;20307&quot; value=&quot;387&quot;/&gt;&lt;/object&gt;&lt;object type=&quot;3&quot; unique_id=&quot;11861&quot;&gt;&lt;property id=&quot;20148&quot; value=&quot;5&quot;/&gt;&lt;property id=&quot;20300&quot; value=&quot;Slide 53 - &amp;quot;Early Business Development&amp;quot;&quot;/&gt;&lt;property id=&quot;20307&quot; value=&quot;388&quot;/&gt;&lt;/object&gt;&lt;object type=&quot;3&quot; unique_id=&quot;11862&quot;&gt;&lt;property id=&quot;20148&quot; value=&quot;5&quot;/&gt;&lt;property id=&quot;20300&quot; value=&quot;Slide 54 - &amp;quot;Business Development in the 1900s&amp;quot;&quot;/&gt;&lt;property id=&quot;20307&quot; value=&quot;391&quot;/&gt;&lt;/object&gt;&lt;object type=&quot;3&quot; unique_id=&quot;11863&quot;&gt;&lt;property id=&quot;20148&quot; value=&quot;5&quot;/&gt;&lt;property id=&quot;20300&quot; value=&quot;Slide 55 - &amp;quot;Business Development in the 1900s&amp;quot;&quot;/&gt;&lt;property id=&quot;20307&quot; value=&quot;392&quot;/&gt;&lt;/object&gt;&lt;object type=&quot;3&quot; unique_id=&quot;11864&quot;&gt;&lt;property id=&quot;20148&quot; value=&quot;5&quot;/&gt;&lt;property id=&quot;20300&quot; value=&quot;Slide 56 - &amp;quot;Business Development in the 1900s&amp;quot;&quot;/&gt;&lt;property id=&quot;20307&quot; value=&quot;393&quot;/&gt;&lt;/object&gt;&lt;object type=&quot;3&quot; unique_id=&quot;11865&quot;&gt;&lt;property id=&quot;20148&quot; value=&quot;5&quot;/&gt;&lt;property id=&quot;20300&quot; value=&quot;Slide 57 - &amp;quot;Business Development in the 1900s&amp;quot;&quot;/&gt;&lt;property id=&quot;20307&quot; value=&quot;394&quot;/&gt;&lt;/object&gt;&lt;object type=&quot;3&quot; unique_id=&quot;11866&quot;&gt;&lt;property id=&quot;20148&quot; value=&quot;5&quot;/&gt;&lt;property id=&quot;20300&quot; value=&quot;Slide 58 - &amp;quot;Business Development in the 1900s&amp;quot;&quot;/&gt;&lt;property id=&quot;20307&quot; value=&quot;395&quot;/&gt;&lt;/object&gt;&lt;object type=&quot;3&quot; unique_id=&quot;11867&quot;&gt;&lt;property id=&quot;20148&quot; value=&quot;5&quot;/&gt;&lt;property id=&quot;20300&quot; value=&quot;Slide 59 - &amp;quot;American Business Today&amp;quot;&quot;/&gt;&lt;property id=&quot;20307&quot; value=&quot;396&quot;/&gt;&lt;/object&gt;&lt;object type=&quot;3&quot; unique_id=&quot;11868&quot;&gt;&lt;property id=&quot;20148&quot; value=&quot;5&quot;/&gt;&lt;property id=&quot;20300&quot; value=&quot;Slide 61 - &amp;quot;U.S. Manufacturing Employment&amp;#x0D;&amp;#x0A;1980 - 2008 and Projected 2018 (000s)&amp;quot;&quot;/&gt;&lt;property id=&quot;20307&quot; value=&quot;389&quot;/&gt;&lt;/object&gt;&lt;object type=&quot;3&quot; unique_id=&quot;11869&quot;&gt;&lt;property id=&quot;20148&quot; value=&quot;5&quot;/&gt;&lt;property id=&quot;20300&quot; value=&quot;Slide 62 - &amp;quot;A Few of the Fastest Growing &amp;#x0D;&amp;#x0A;Occupations 2008-2018 &amp;#x0D;&amp;#x0A;&amp;quot;&quot;/&gt;&lt;property id=&quot;20307&quot; value=&quot;390&quot;/&gt;&lt;/object&gt;&lt;/object&gt;&lt;/object&gt;&lt;/database&gt;"/>
  <p:tag name="SECTOMILLISECCONVERTED" val="1"/>
</p:tagLst>
</file>

<file path=ppt/theme/theme1.xml><?xml version="1.0" encoding="utf-8"?>
<a:theme xmlns:a="http://schemas.openxmlformats.org/drawingml/2006/main" name="Pride12e">
  <a:themeElements>
    <a:clrScheme name="BUS11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C00000"/>
      </a:accent5>
      <a:accent6>
        <a:srgbClr val="9C9CDE"/>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9608</TotalTime>
  <Words>1622</Words>
  <Application>Microsoft Office PowerPoint</Application>
  <PresentationFormat>On-screen Show (4:3)</PresentationFormat>
  <Paragraphs>272</Paragraphs>
  <Slides>47</Slides>
  <Notes>38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47</vt:i4>
      </vt:variant>
    </vt:vector>
  </HeadingPairs>
  <TitlesOfParts>
    <vt:vector size="57" baseType="lpstr">
      <vt:lpstr>Arial</vt:lpstr>
      <vt:lpstr>Arial Black</vt:lpstr>
      <vt:lpstr>Arial Narrow</vt:lpstr>
      <vt:lpstr>Arial Narrow Bold</vt:lpstr>
      <vt:lpstr>Bookman Old Style</vt:lpstr>
      <vt:lpstr>Calibri</vt:lpstr>
      <vt:lpstr>Lucida Sans</vt:lpstr>
      <vt:lpstr>Times New Roman</vt:lpstr>
      <vt:lpstr>Wingdings</vt:lpstr>
      <vt:lpstr>Pride12e</vt:lpstr>
      <vt:lpstr>Motivating Satisfying Employees and Teams</vt:lpstr>
      <vt:lpstr>Learning Objectives</vt:lpstr>
      <vt:lpstr>What Is Motivation?</vt:lpstr>
      <vt:lpstr>Morale</vt:lpstr>
      <vt:lpstr>Scientific Management</vt:lpstr>
      <vt:lpstr>Piece-rate System</vt:lpstr>
      <vt:lpstr>Taylor’s Piece-Rate System</vt:lpstr>
      <vt:lpstr>The Hawthorne Studies</vt:lpstr>
      <vt:lpstr>The Human Relations Movement</vt:lpstr>
      <vt:lpstr>Maslow’s Hierarchy of Needs</vt:lpstr>
      <vt:lpstr>Herzberg’s Motivation–Hygiene Theory</vt:lpstr>
      <vt:lpstr>Using Herzberg’s  Motivation–Hygiene Theory</vt:lpstr>
      <vt:lpstr>Class Exercise 1</vt:lpstr>
      <vt:lpstr>Theory X and Theory Y</vt:lpstr>
      <vt:lpstr>Theory Z</vt:lpstr>
      <vt:lpstr>Class Exercise 2</vt:lpstr>
      <vt:lpstr>Reinforcement Theory</vt:lpstr>
      <vt:lpstr>Types of Reinforcement</vt:lpstr>
      <vt:lpstr>Equity Theory</vt:lpstr>
      <vt:lpstr>Class Exercise 3</vt:lpstr>
      <vt:lpstr>Expectancy Theory</vt:lpstr>
      <vt:lpstr>Goal-Setting Theory</vt:lpstr>
      <vt:lpstr>Class Exercise 4</vt:lpstr>
      <vt:lpstr>Key Motivation Techniques</vt:lpstr>
      <vt:lpstr>Management by Objectives (MBO)</vt:lpstr>
      <vt:lpstr>Management by Objectives:  Advantages and Disadvantages</vt:lpstr>
      <vt:lpstr>Job Enrichment</vt:lpstr>
      <vt:lpstr>Behavior Modification</vt:lpstr>
      <vt:lpstr>Class Exercise 5</vt:lpstr>
      <vt:lpstr>Flextime</vt:lpstr>
      <vt:lpstr>Flextime: Benefits and Drawbacks</vt:lpstr>
      <vt:lpstr>Part-Time Work</vt:lpstr>
      <vt:lpstr>Job Sharing</vt:lpstr>
      <vt:lpstr>Telecommuting</vt:lpstr>
      <vt:lpstr>Telecommuting:  Advantages and Disadvantages</vt:lpstr>
      <vt:lpstr>Class Exercise 6</vt:lpstr>
      <vt:lpstr>Employee Empowerment</vt:lpstr>
      <vt:lpstr>Employee Empowerment: Benefits and Obstacles</vt:lpstr>
      <vt:lpstr>Employee Ownership</vt:lpstr>
      <vt:lpstr>What Is a Team?</vt:lpstr>
      <vt:lpstr>Types of Teams</vt:lpstr>
      <vt:lpstr>Advantages and Disadvantages of  Self-Managed Teams</vt:lpstr>
      <vt:lpstr>Stages of Team Development</vt:lpstr>
      <vt:lpstr>Roles Within a Team</vt:lpstr>
      <vt:lpstr>Team Cohesiveness</vt:lpstr>
      <vt:lpstr>Team Conflict and How to Resolve It</vt:lpstr>
      <vt:lpstr>Benefits and Limitations of Teams</vt:lpstr>
    </vt:vector>
  </TitlesOfParts>
  <Company>HMCo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One</dc:title>
  <dc:creator>Tianna Tagami;Instructional Designer</dc:creator>
  <cp:lastModifiedBy>David Verville</cp:lastModifiedBy>
  <cp:revision>373</cp:revision>
  <dcterms:modified xsi:type="dcterms:W3CDTF">2017-09-04T22:53:02Z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UseProject">
    <vt:lpwstr>1</vt:lpwstr>
  </property>
  <property fmtid="{D5CDD505-2E9C-101B-9397-08002B2CF9AE}" pid="3" name="ArticulateGUID">
    <vt:lpwstr>81C559C9-D57A-447F-8ADB-55EC58C1EE43</vt:lpwstr>
  </property>
  <property fmtid="{D5CDD505-2E9C-101B-9397-08002B2CF9AE}" pid="4" name="ArticulatePath">
    <vt:lpwstr>PHK11eCh01_lecture</vt:lpwstr>
  </property>
  <property fmtid="{D5CDD505-2E9C-101B-9397-08002B2CF9AE}" pid="5" name="ArticulateProjectFull">
    <vt:lpwstr>C:\Documents and Settings\Don\My Documents\Don Izzo\LarryFlick\Business 11e\Izzo PPT\PHK11eCh01_lecture.ppta</vt:lpwstr>
  </property>
  <property fmtid="{D5CDD505-2E9C-101B-9397-08002B2CF9AE}" pid="6" name="_AdHocReviewCycleID">
    <vt:i4>135892425</vt:i4>
  </property>
  <property fmtid="{D5CDD505-2E9C-101B-9397-08002B2CF9AE}" pid="7" name="_NewReviewCycle">
    <vt:lpwstr/>
  </property>
  <property fmtid="{D5CDD505-2E9C-101B-9397-08002B2CF9AE}" pid="8" name="_EmailSubject">
    <vt:lpwstr>PowerPoint Project for Pride, BUSINESS, 12E</vt:lpwstr>
  </property>
  <property fmtid="{D5CDD505-2E9C-101B-9397-08002B2CF9AE}" pid="9" name="_AuthorEmail">
    <vt:lpwstr>Joanne.Dauksewicz@cengage.com</vt:lpwstr>
  </property>
  <property fmtid="{D5CDD505-2E9C-101B-9397-08002B2CF9AE}" pid="10" name="_AuthorEmailDisplayName">
    <vt:lpwstr>Dauksewicz, Joanne</vt:lpwstr>
  </property>
</Properties>
</file>